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sldIdLst>
    <p:sldId id="506" r:id="rId2"/>
    <p:sldId id="600" r:id="rId3"/>
    <p:sldId id="601" r:id="rId4"/>
    <p:sldId id="507" r:id="rId5"/>
    <p:sldId id="578" r:id="rId6"/>
    <p:sldId id="602" r:id="rId7"/>
    <p:sldId id="603" r:id="rId8"/>
    <p:sldId id="417" r:id="rId9"/>
    <p:sldId id="606" r:id="rId10"/>
    <p:sldId id="565" r:id="rId11"/>
    <p:sldId id="566" r:id="rId12"/>
    <p:sldId id="567" r:id="rId13"/>
    <p:sldId id="568" r:id="rId14"/>
    <p:sldId id="607" r:id="rId15"/>
    <p:sldId id="569" r:id="rId16"/>
    <p:sldId id="570" r:id="rId17"/>
    <p:sldId id="571" r:id="rId18"/>
    <p:sldId id="574" r:id="rId19"/>
    <p:sldId id="604" r:id="rId20"/>
    <p:sldId id="573" r:id="rId21"/>
    <p:sldId id="605" r:id="rId22"/>
    <p:sldId id="608" r:id="rId23"/>
    <p:sldId id="622" r:id="rId24"/>
    <p:sldId id="564" r:id="rId25"/>
    <p:sldId id="609" r:id="rId26"/>
    <p:sldId id="610" r:id="rId27"/>
    <p:sldId id="483" r:id="rId28"/>
    <p:sldId id="611" r:id="rId29"/>
    <p:sldId id="612" r:id="rId30"/>
    <p:sldId id="623" r:id="rId31"/>
    <p:sldId id="624" r:id="rId32"/>
    <p:sldId id="279" r:id="rId33"/>
    <p:sldId id="900" r:id="rId34"/>
    <p:sldId id="589" r:id="rId35"/>
    <p:sldId id="901" r:id="rId36"/>
    <p:sldId id="902" r:id="rId37"/>
    <p:sldId id="903" r:id="rId38"/>
    <p:sldId id="904" r:id="rId39"/>
    <p:sldId id="905" r:id="rId40"/>
    <p:sldId id="269" r:id="rId41"/>
    <p:sldId id="906" r:id="rId42"/>
    <p:sldId id="907" r:id="rId43"/>
    <p:sldId id="908" r:id="rId44"/>
    <p:sldId id="909" r:id="rId45"/>
    <p:sldId id="910" r:id="rId46"/>
    <p:sldId id="911" r:id="rId47"/>
    <p:sldId id="912" r:id="rId48"/>
    <p:sldId id="913" r:id="rId4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1" autoAdjust="0"/>
    <p:restoredTop sz="75170" autoAdjust="0"/>
  </p:normalViewPr>
  <p:slideViewPr>
    <p:cSldViewPr snapToGrid="0">
      <p:cViewPr varScale="1">
        <p:scale>
          <a:sx n="94" d="100"/>
          <a:sy n="94" d="100"/>
        </p:scale>
        <p:origin x="592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915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338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this because h and \sigma(h) are always the same size!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EC36FA-DBBA-6141-8519-EF3DFAEADE3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770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contrast that with image processing</a:t>
            </a:r>
          </a:p>
          <a:p>
            <a:r>
              <a:rPr lang="en-US" dirty="0"/>
              <a:t>Want a model that identifies “Bernese Mountain dog”</a:t>
            </a:r>
          </a:p>
          <a:p>
            <a:r>
              <a:rPr lang="en-US" dirty="0"/>
              <a:t>What are the predictors here?</a:t>
            </a:r>
          </a:p>
          <a:p>
            <a:endParaRPr lang="en-US" dirty="0"/>
          </a:p>
          <a:p>
            <a:r>
              <a:rPr lang="en-US" dirty="0"/>
              <a:t>First: a single pixel has little to do with the outcome</a:t>
            </a:r>
          </a:p>
          <a:p>
            <a:r>
              <a:rPr lang="en-US" dirty="0"/>
              <a:t>Second: pixels are arranged in a meaningful way – not true of the previous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5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same is true for medical images</a:t>
            </a:r>
          </a:p>
          <a:p>
            <a:endParaRPr lang="en-US" dirty="0"/>
          </a:p>
          <a:p>
            <a:r>
              <a:rPr lang="en-US" dirty="0"/>
              <a:t>Thinking about this fundoscopic image, does it really matter whether a specific pixel is light versus dark?</a:t>
            </a:r>
          </a:p>
          <a:p>
            <a:r>
              <a:rPr lang="en-US" dirty="0"/>
              <a:t>What matters are the pixels in relation to one another.</a:t>
            </a:r>
          </a:p>
          <a:p>
            <a:endParaRPr lang="en-US" dirty="0"/>
          </a:p>
          <a:p>
            <a:r>
              <a:rPr lang="en-US" dirty="0"/>
              <a:t>Together they form vessels, suggest exudates, comprise the optic disk – but in isolation, they are near meaningless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89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APACHE we can go straight from predictors to label</a:t>
            </a:r>
          </a:p>
          <a:p>
            <a:r>
              <a:rPr lang="en-US" dirty="0"/>
              <a:t>here we have to build up our understanding of the image bit by bit. </a:t>
            </a:r>
          </a:p>
          <a:p>
            <a:endParaRPr lang="en-US" dirty="0"/>
          </a:p>
          <a:p>
            <a:r>
              <a:rPr lang="en-US" dirty="0"/>
              <a:t>pixels…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lines, arcs, textures</a:t>
            </a:r>
          </a:p>
          <a:p>
            <a:r>
              <a:rPr lang="en-US" dirty="0"/>
              <a:t>lines and arcs </a:t>
            </a:r>
            <a:r>
              <a:rPr lang="en-US" dirty="0">
                <a:sym typeface="Wingdings" pitchFamily="2" charset="2"/>
              </a:rPr>
              <a:t> shapes, contours</a:t>
            </a:r>
          </a:p>
          <a:p>
            <a:r>
              <a:rPr lang="en-US" dirty="0">
                <a:sym typeface="Wingdings" pitchFamily="2" charset="2"/>
              </a:rPr>
              <a:t>Shapes, contours  paw, ear, eye</a:t>
            </a:r>
          </a:p>
          <a:p>
            <a:r>
              <a:rPr lang="en-US" dirty="0">
                <a:sym typeface="Wingdings" pitchFamily="2" charset="2"/>
              </a:rPr>
              <a:t>Paw, ear, eye  dog</a:t>
            </a:r>
          </a:p>
          <a:p>
            <a:endParaRPr lang="en-US" dirty="0"/>
          </a:p>
          <a:p>
            <a:r>
              <a:rPr lang="en-US" dirty="0"/>
              <a:t>All these patterns – we call them motifs</a:t>
            </a:r>
          </a:p>
          <a:p>
            <a:r>
              <a:rPr lang="en-US" dirty="0"/>
              <a:t>And they are arranged in a hierarchy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239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Hinton:</a:t>
            </a:r>
          </a:p>
          <a:p>
            <a:r>
              <a:rPr lang="en-US" dirty="0"/>
              <a:t>“If there were simple rules”… it wouldn’t have taken us until 2012 to figure this out.</a:t>
            </a:r>
          </a:p>
          <a:p>
            <a:endParaRPr lang="en-US" dirty="0"/>
          </a:p>
          <a:p>
            <a:r>
              <a:rPr lang="en-US" dirty="0"/>
              <a:t>So, is there a simple rule you can use to determine whether a dog is present?</a:t>
            </a:r>
          </a:p>
          <a:p>
            <a:r>
              <a:rPr lang="en-US" dirty="0"/>
              <a:t>Maybe…. If the rule can be in terms eyes, ears, and paws</a:t>
            </a:r>
          </a:p>
          <a:p>
            <a:endParaRPr lang="en-US" dirty="0"/>
          </a:p>
          <a:p>
            <a:r>
              <a:rPr lang="en-US" dirty="0"/>
              <a:t>Rule for paws is based on shapes</a:t>
            </a:r>
          </a:p>
          <a:p>
            <a:r>
              <a:rPr lang="en-US" dirty="0"/>
              <a:t>Rule for shapes is based on pixels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6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might features at different levels of THIS hierarchy look like?</a:t>
            </a:r>
          </a:p>
          <a:p>
            <a:endParaRPr lang="en-US" dirty="0"/>
          </a:p>
          <a:p>
            <a:r>
              <a:rPr lang="en-US" dirty="0"/>
              <a:t>top level: retinopathy</a:t>
            </a:r>
          </a:p>
          <a:p>
            <a:r>
              <a:rPr lang="en-US" dirty="0"/>
              <a:t>high level: microaneurysms, exudates, hemorrhage,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r>
              <a:rPr lang="en-US" dirty="0"/>
              <a:t>mid level: blood vessels, retinal textures, etc.</a:t>
            </a:r>
          </a:p>
          <a:p>
            <a:endParaRPr lang="en-US" dirty="0"/>
          </a:p>
          <a:p>
            <a:r>
              <a:rPr lang="en-US" dirty="0"/>
              <a:t>Low level: edges, curves, etc. same as before!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79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high level stuff is very different when talking about retina versus talking about dog.</a:t>
            </a:r>
          </a:p>
          <a:p>
            <a:r>
              <a:rPr lang="en-US" dirty="0"/>
              <a:t>But the low level stuff, that’s common to all images.</a:t>
            </a:r>
          </a:p>
          <a:p>
            <a:endParaRPr lang="en-US" dirty="0"/>
          </a:p>
          <a:p>
            <a:r>
              <a:rPr lang="en-US" dirty="0"/>
              <a:t>And so, when we learn these models, we have to learn the high level stuff anew each time. </a:t>
            </a:r>
          </a:p>
          <a:p>
            <a:r>
              <a:rPr lang="en-US" dirty="0"/>
              <a:t>But how to detect the low level stuff -- that we can just remember from other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718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5930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3856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-&gt; architecture</a:t>
            </a:r>
          </a:p>
          <a:p>
            <a:endParaRPr lang="en-US" dirty="0"/>
          </a:p>
          <a:p>
            <a:r>
              <a:rPr lang="en-US" dirty="0"/>
              <a:t>CHECKPOINT -&gt;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8894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33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1819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8810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010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876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0878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~130k images -&gt; they fine-tune all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165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what’s happening here</a:t>
            </a:r>
          </a:p>
          <a:p>
            <a:endParaRPr lang="en-US" dirty="0"/>
          </a:p>
          <a:p>
            <a:r>
              <a:rPr lang="en-US" dirty="0"/>
              <a:t>Let’s break it down piece by piece…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200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Description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Typically smaller number of classes compared to classification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Result is distribution over output classes for each region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Higher annotation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203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Adenoid cystic carcinoma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nodules (metastases)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79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high annotation cost, although can be mitigated with good tools for drawing contours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it does not distinguish between distinct objects belonging to the same class (e.g. multiple chairs); newer models have been developed to deal with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492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to identify the boundaries of specific structures or regions within the retina</a:t>
            </a:r>
          </a:p>
          <a:p>
            <a:r>
              <a:rPr lang="en-US" dirty="0"/>
              <a:t>Identify the optic disc, the fovea, the blood vessels</a:t>
            </a:r>
          </a:p>
          <a:p>
            <a:endParaRPr lang="en-US" dirty="0"/>
          </a:p>
          <a:p>
            <a:r>
              <a:rPr lang="en-US" dirty="0"/>
              <a:t>When we do this, we are partitioning the image into classes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Or, view as predicting the label associated with each pixel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is segmentation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has also been used very effectively in medical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is also primarily done with CNNs.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461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puts all the previous ones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5378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Discuss lesion burden in MS</a:t>
            </a:r>
          </a:p>
          <a:p>
            <a:pPr marL="171450" indent="-171450">
              <a:buFontTx/>
              <a:buChar char="-"/>
            </a:pPr>
            <a:r>
              <a:rPr lang="en-US" dirty="0"/>
              <a:t>Tumor burden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Cardiomyopathy</a:t>
            </a:r>
          </a:p>
          <a:p>
            <a:pPr marL="171450" indent="-171450">
              <a:buFontTx/>
              <a:buChar char="-"/>
            </a:pPr>
            <a:r>
              <a:rPr lang="en-US" dirty="0"/>
              <a:t>Grey matter / white matter volume / volume of midbrain structures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Limit measures to specific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40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8343-DD58-ED44-BBF7-C1911121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547FF-7228-9D4E-A877-E135868ED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927A0-9D7B-E144-9EF6-99AB0DCA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92D4-BEA0-6D42-AE95-FCEA859B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0D03-F261-8744-99E4-D82D5B9F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917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EEEC-E7A1-8E46-9266-D2A599B9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375F6-D327-CE43-B971-A419B6D6F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B074-0F21-0F44-9263-16CC33E4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B023-1A0B-3547-AD64-1466F1E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7E93-CEDA-8448-9ABB-2699735B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78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78466-759E-CC4C-9885-80C88E23A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545A9-81B3-A34F-80C4-F7AEBE88F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F236-1443-E14C-89FB-F8417A84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8E2B-7683-FD42-8CF8-21A3A6BC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21F95-EDB6-CB4D-8BAE-102280CB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80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517B-9B78-0841-B578-AB75013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6C1E-7919-6144-9D7A-D28414B0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4E5D-9111-FA4E-9FAE-D69A442D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6A9-16A2-D14F-A33B-78F7322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74F52-D21F-794C-96BF-35ACD7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4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794C-3B40-864A-8CC4-2984668B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F653D-1380-CD42-8F98-0696A12EB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CDC2A-9D03-194A-9FF6-A3F33D8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D75F-6C7E-3B4F-B423-9AF1E04F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134E4-C8FD-1542-B1C8-DB220F04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16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52C3-E32B-284D-BFEC-E6D0AB24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35AD-4689-934B-90AA-BADEEE39E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57A91-C4B2-8A4B-93A5-75E974799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99E2F-74DC-404E-B35A-D7521948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8032A-DB26-BD4A-8CF5-99DE499F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411CC-9060-7A4F-BDD9-ED1CF522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87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49FC-65EB-9F4D-A683-2157EA79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D44F-95DB-A848-8892-72B3AA7B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2C79-4037-AD4C-A939-B23FA1743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C2A90-F9E1-0E4A-B3D9-2B6E1456F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6C7F6-213C-784A-A810-0DC15ECE2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0E68-20FD-1543-8E79-1555DA77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A5922-D590-734A-88F2-9F751E7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C02DB-867F-9B44-ADF6-7F318473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88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02CE-A117-3540-A081-74F3544A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1B5DC-8CAD-9B4B-9FC4-97A66F62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AA2C7-BA08-6E44-838C-EB7853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1F8D3-AAF1-7449-A983-C14BB99D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26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E2ACC-E072-A948-84F4-F01F1D23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3909E-EA1F-9F40-B919-0FC0FEC5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05F-8453-604C-AD64-37199E0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00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277D-20BF-824E-9DEB-6B23085E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F6F0-67D2-734A-98C4-64D1E5F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95F1D-8F94-9448-871E-8BA22D84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F3637-AAE0-C941-9219-3F82F6D9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BB0AB-23DA-854E-8BC1-08F629F5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7317-B55C-4946-86D9-BA17DCAE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6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4918-7E7D-3A4C-974E-4D982625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776AC-44CA-A246-B25A-01A590F69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FBEA-A250-9449-B5A6-452B022D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CE5E4-02C6-F849-BF5A-5C9599CF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EBDBD-995C-EF41-9082-5EABC174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22CA0-9C60-884D-ABE7-87685812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2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B2CE3-E49E-214A-BA34-64EC7DDB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2C094-21FD-E74A-9EDB-12B55C52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848AC-70CD-9545-870F-ADDC8F4A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AC57A-61FE-6142-A5A5-4D3CD7D6511B}" type="datetimeFigureOut">
              <a:rPr lang="en-US" smtClean="0"/>
              <a:t>6/10/22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728FF-9058-CA47-B8D0-D66D2E671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ED8A-326F-A142-8D11-2EB84CFF7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18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9bHTlYFwhg?feature=oembed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1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2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Medical Image Analysis with CNNs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276881"/>
            <a:ext cx="6137564" cy="1655763"/>
          </a:xfrm>
        </p:spPr>
        <p:txBody>
          <a:bodyPr>
            <a:normAutofit/>
          </a:bodyPr>
          <a:lstStyle/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8AFCBE-05CD-E049-904A-5BB47FBB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49" y="2674938"/>
            <a:ext cx="8420100" cy="31369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87D1161-3D8F-80B3-289D-362815F86C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227621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220"/>
          <a:stretch/>
        </p:blipFill>
        <p:spPr>
          <a:xfrm>
            <a:off x="7280977" y="1653669"/>
            <a:ext cx="3952374" cy="41807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05282" y="6373497"/>
            <a:ext cx="4503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van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Ginneken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et al., 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Biomedical Imaging,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2015</a:t>
            </a:r>
            <a:endParaRPr lang="en-US" sz="1600" dirty="0"/>
          </a:p>
        </p:txBody>
      </p:sp>
      <p:pic>
        <p:nvPicPr>
          <p:cNvPr id="7" name="Picture 1" descr="page10image50719920">
            <a:extLst>
              <a:ext uri="{FF2B5EF4-FFF2-40B4-BE49-F238E27FC236}">
                <a16:creationId xmlns:a16="http://schemas.microsoft.com/office/drawing/2014/main" id="{63B0D3B0-8490-984B-9A4B-01165BA47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522" y="1653669"/>
            <a:ext cx="5738478" cy="33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2DD2B5-05E0-4649-BE04-3B425A29529C}"/>
              </a:ext>
            </a:extLst>
          </p:cNvPr>
          <p:cNvSpPr/>
          <p:nvPr/>
        </p:nvSpPr>
        <p:spPr>
          <a:xfrm>
            <a:off x="1817842" y="5935001"/>
            <a:ext cx="2817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apple-system"/>
                <a:ea typeface="+mn-ea"/>
                <a:cs typeface="+mn-cs"/>
              </a:rPr>
              <a:t>Kawazoe et al., 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apple-system"/>
                <a:ea typeface="+mn-ea"/>
                <a:cs typeface="+mn-cs"/>
              </a:rPr>
              <a:t>J. Imaging, 2018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A7144-7DDA-5447-9D19-A4F9E5CA04EA}"/>
              </a:ext>
            </a:extLst>
          </p:cNvPr>
          <p:cNvSpPr/>
          <p:nvPr/>
        </p:nvSpPr>
        <p:spPr>
          <a:xfrm>
            <a:off x="1266801" y="5565669"/>
            <a:ext cx="391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Glomerular Detection with Faster-RCNN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EE274-40C5-6B4F-AB58-5843650360E4}"/>
              </a:ext>
            </a:extLst>
          </p:cNvPr>
          <p:cNvSpPr/>
          <p:nvPr/>
        </p:nvSpPr>
        <p:spPr>
          <a:xfrm>
            <a:off x="7556322" y="6004165"/>
            <a:ext cx="340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Pulmonary Nodule detection in CT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A3D07C38-F2B2-3E20-B0C5-CA6A62B4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in Medicine</a:t>
            </a:r>
          </a:p>
        </p:txBody>
      </p:sp>
    </p:spTree>
    <p:extLst>
      <p:ext uri="{BB962C8B-B14F-4D97-AF65-F5344CB8AC3E}">
        <p14:creationId xmlns:p14="http://schemas.microsoft.com/office/powerpoint/2010/main" val="2104033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7F520A-3790-D147-BB11-8CDEF9CDE8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460" y="971549"/>
            <a:ext cx="9149080" cy="547116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BC3D7E7-C26A-4605-7BF6-97EA8B6D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4467"/>
            <a:ext cx="10515600" cy="1325563"/>
          </a:xfrm>
        </p:spPr>
        <p:txBody>
          <a:bodyPr anchor="t"/>
          <a:lstStyle/>
          <a:p>
            <a:r>
              <a:rPr lang="en-US" dirty="0"/>
              <a:t>Semantic Segmentation</a:t>
            </a:r>
          </a:p>
        </p:txBody>
      </p:sp>
    </p:spTree>
    <p:extLst>
      <p:ext uri="{BB962C8B-B14F-4D97-AF65-F5344CB8AC3E}">
        <p14:creationId xmlns:p14="http://schemas.microsoft.com/office/powerpoint/2010/main" val="300778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B273-CFEA-0344-8C08-45E762FE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3" y="584882"/>
            <a:ext cx="3673929" cy="5081133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Segmentation of optic disc, fovea and retinal vasculature</a:t>
            </a:r>
            <a:br>
              <a:rPr lang="en-US" sz="2400" dirty="0"/>
            </a:br>
            <a:br>
              <a:rPr lang="en-US" sz="2400" dirty="0"/>
            </a:br>
            <a:r>
              <a:rPr lang="en-US" sz="2000" i="1" dirty="0"/>
              <a:t>Journal of Computational Science</a:t>
            </a:r>
            <a:r>
              <a:rPr lang="en-US" sz="2000" dirty="0"/>
              <a:t>, </a:t>
            </a:r>
            <a:r>
              <a:rPr lang="en-US" sz="2000" i="1" dirty="0"/>
              <a:t>20</a:t>
            </a:r>
            <a:r>
              <a:rPr lang="en-US" sz="2000" dirty="0"/>
              <a:t>, 70-79 (2017).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A0F72-DD37-1340-BFCC-6C7198EE3D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0" y="0"/>
            <a:ext cx="8128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4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42F8F-4697-3042-88C9-1CDF07FE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922814"/>
            <a:ext cx="8128000" cy="4572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3D1953-70AB-EA4B-A592-D5538A1B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622"/>
            <a:ext cx="10515600" cy="1325563"/>
          </a:xfrm>
        </p:spPr>
        <p:txBody>
          <a:bodyPr/>
          <a:lstStyle/>
          <a:p>
            <a:r>
              <a:rPr lang="en-US" dirty="0"/>
              <a:t>Detect objects, classify them, and define their boundaries (i.e. segment)</a:t>
            </a:r>
          </a:p>
        </p:txBody>
      </p:sp>
    </p:spTree>
    <p:extLst>
      <p:ext uri="{BB962C8B-B14F-4D97-AF65-F5344CB8AC3E}">
        <p14:creationId xmlns:p14="http://schemas.microsoft.com/office/powerpoint/2010/main" val="170727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922F7-AB7D-464E-8B77-26CC43171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0829" y="1417639"/>
            <a:ext cx="4089400" cy="38205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B1F0109-6388-0240-A153-3AB8149A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603546"/>
            <a:ext cx="4843461" cy="3268322"/>
          </a:xfrm>
        </p:spPr>
        <p:txBody>
          <a:bodyPr>
            <a:normAutofit/>
          </a:bodyPr>
          <a:lstStyle/>
          <a:p>
            <a:r>
              <a:rPr lang="en-US" dirty="0"/>
              <a:t>Why Segment?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-&gt; Precisely Identify Boundaries</a:t>
            </a:r>
          </a:p>
        </p:txBody>
      </p:sp>
    </p:spTree>
    <p:extLst>
      <p:ext uri="{BB962C8B-B14F-4D97-AF65-F5344CB8AC3E}">
        <p14:creationId xmlns:p14="http://schemas.microsoft.com/office/powerpoint/2010/main" val="525267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95E4-B286-C049-AF5F-4D6F1820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Segment?</a:t>
            </a:r>
            <a:br>
              <a:rPr lang="en-US" dirty="0"/>
            </a:br>
            <a:r>
              <a:rPr lang="en-US" dirty="0"/>
              <a:t>-&gt; Determine Areas or Volumes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FAABE-B248-B244-B986-21393BF0A7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459" y="2187979"/>
            <a:ext cx="6433081" cy="41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30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6F5E-9776-5543-A74B-C9C177C8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22" y="632732"/>
            <a:ext cx="8975133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Segment?</a:t>
            </a:r>
            <a:br>
              <a:rPr lang="en-US" dirty="0"/>
            </a:br>
            <a:r>
              <a:rPr lang="en-US" dirty="0"/>
              <a:t>-&gt; Extract features when direct classification is not feasible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89D0E-8192-C048-B0BE-5E97B49692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29" y="1775732"/>
            <a:ext cx="2488384" cy="440848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EE3FE5-E900-124D-B01B-46072B306756}"/>
              </a:ext>
            </a:extLst>
          </p:cNvPr>
          <p:cNvSpPr/>
          <p:nvPr/>
        </p:nvSpPr>
        <p:spPr>
          <a:xfrm>
            <a:off x="3355522" y="3294175"/>
            <a:ext cx="2073728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Segment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AC30F6-CEEC-5B42-B497-BAE68342F844}"/>
              </a:ext>
            </a:extLst>
          </p:cNvPr>
          <p:cNvSpPr/>
          <p:nvPr/>
        </p:nvSpPr>
        <p:spPr>
          <a:xfrm>
            <a:off x="5815555" y="3294175"/>
            <a:ext cx="2773273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lengths and areas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26ED3-3E3C-7B4B-A334-B5CE18FF6DDA}"/>
              </a:ext>
            </a:extLst>
          </p:cNvPr>
          <p:cNvSpPr/>
          <p:nvPr/>
        </p:nvSpPr>
        <p:spPr>
          <a:xfrm>
            <a:off x="8975133" y="3294175"/>
            <a:ext cx="3011896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Simple Classifier for Genetic or Growth Disorder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DCFB37-AC46-7A42-93C7-6C15AF4174EF}"/>
              </a:ext>
            </a:extLst>
          </p:cNvPr>
          <p:cNvCxnSpPr>
            <a:stCxn id="4" idx="3"/>
          </p:cNvCxnSpPr>
          <p:nvPr/>
        </p:nvCxnSpPr>
        <p:spPr>
          <a:xfrm flipV="1">
            <a:off x="2885713" y="3979975"/>
            <a:ext cx="46980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4C2C54-9D9D-2F41-BF96-4EBA7C56378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460613" y="3979975"/>
            <a:ext cx="35494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EEEF1-0051-C14B-80BC-FAEE8CC6266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88828" y="3979975"/>
            <a:ext cx="386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33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A089-408A-A947-8CD3-055D42DB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24" y="381000"/>
            <a:ext cx="5990575" cy="6096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Segmentation of Colon Polyps in Real Time</a:t>
            </a:r>
          </a:p>
        </p:txBody>
      </p:sp>
      <p:pic>
        <p:nvPicPr>
          <p:cNvPr id="4" name="41551_2018_301_MOESM3_ESM.mp4">
            <a:hlinkClick r:id="" action="ppaction://media"/>
            <a:extLst>
              <a:ext uri="{FF2B5EF4-FFF2-40B4-BE49-F238E27FC236}">
                <a16:creationId xmlns:a16="http://schemas.microsoft.com/office/drawing/2014/main" id="{C8D4C28C-CDDE-5243-A4A8-BCD45C785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7210549" y="152048"/>
            <a:ext cx="3454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6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49A4-FA40-BBC1-4045-DBD79F8E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all have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59EF-6D51-B11A-AFD2-DD20F7C6A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Predictions are made with a convolutional neural network (CNN), which is a neural network with </a:t>
            </a:r>
            <a:r>
              <a:rPr lang="en-US" i="1" dirty="0"/>
              <a:t>convolutional</a:t>
            </a:r>
            <a:r>
              <a:rPr lang="en-US" dirty="0"/>
              <a:t> (rather than </a:t>
            </a:r>
            <a:r>
              <a:rPr lang="en-US" i="1" dirty="0"/>
              <a:t>fully-connected</a:t>
            </a:r>
            <a:r>
              <a:rPr lang="en-US" dirty="0"/>
              <a:t>) layers.</a:t>
            </a:r>
          </a:p>
          <a:p>
            <a:endParaRPr lang="en-US" dirty="0"/>
          </a:p>
          <a:p>
            <a:r>
              <a:rPr lang="en-US" dirty="0"/>
              <a:t>These models </a:t>
            </a:r>
            <a:r>
              <a:rPr lang="en-US" u="sng" dirty="0"/>
              <a:t>are not trained from scratch</a:t>
            </a:r>
            <a:r>
              <a:rPr lang="en-US" dirty="0"/>
              <a:t>. Instead of beginning with random parameters, we begin with parameters learned from a different, usually non-medical task.</a:t>
            </a:r>
          </a:p>
        </p:txBody>
      </p:sp>
    </p:spTree>
    <p:extLst>
      <p:ext uri="{BB962C8B-B14F-4D97-AF65-F5344CB8AC3E}">
        <p14:creationId xmlns:p14="http://schemas.microsoft.com/office/powerpoint/2010/main" val="1509332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05CB-2EBA-D14D-91A4-A770340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4BE-6548-AC46-BB45-5E659AE09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What can CNNs do, and how is it relevant to clinical medicine?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CNNs work, in brief?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we (re)-train a model to classify medical images?</a:t>
            </a:r>
          </a:p>
          <a:p>
            <a:pPr>
              <a:spcAft>
                <a:spcPts val="1200"/>
              </a:spcAft>
            </a:pPr>
            <a:r>
              <a:rPr lang="en-US" dirty="0"/>
              <a:t>Notes on image data pre-processing (time permitting)</a:t>
            </a:r>
          </a:p>
        </p:txBody>
      </p:sp>
    </p:spTree>
    <p:extLst>
      <p:ext uri="{BB962C8B-B14F-4D97-AF65-F5344CB8AC3E}">
        <p14:creationId xmlns:p14="http://schemas.microsoft.com/office/powerpoint/2010/main" val="2585623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01A4-E8EF-8B4F-9721-F326CD77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2502"/>
            <a:ext cx="121920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Approach: Start with </a:t>
            </a:r>
            <a:r>
              <a:rPr lang="en-US" sz="3600" dirty="0" err="1"/>
              <a:t>SegNet</a:t>
            </a:r>
            <a:r>
              <a:rPr lang="en-US" sz="3600" dirty="0"/>
              <a:t>, then re-train to identify polyps</a:t>
            </a:r>
          </a:p>
        </p:txBody>
      </p:sp>
      <p:pic>
        <p:nvPicPr>
          <p:cNvPr id="3" name="Online Media 2" descr="SegNet Technical Description">
            <a:hlinkClick r:id="" action="ppaction://media"/>
            <a:extLst>
              <a:ext uri="{FF2B5EF4-FFF2-40B4-BE49-F238E27FC236}">
                <a16:creationId xmlns:a16="http://schemas.microsoft.com/office/drawing/2014/main" id="{4B3C2C25-2E98-494A-A992-62009B85153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7658" y="1365502"/>
            <a:ext cx="8896684" cy="50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649A4-FA40-BBC1-4045-DBD79F8ED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they all have in common?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A59EF-6D51-B11A-AFD2-DD20F7C6A7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Predictions are made with a convolutional neural network (CNN), which is a neural network with </a:t>
            </a:r>
            <a:r>
              <a:rPr lang="en-US" i="1" dirty="0"/>
              <a:t>convolutional</a:t>
            </a:r>
            <a:r>
              <a:rPr lang="en-US" dirty="0"/>
              <a:t> (rather than </a:t>
            </a:r>
            <a:r>
              <a:rPr lang="en-US" i="1" dirty="0"/>
              <a:t>fully-connected</a:t>
            </a:r>
            <a:r>
              <a:rPr lang="en-US" dirty="0"/>
              <a:t>) layers.</a:t>
            </a:r>
          </a:p>
          <a:p>
            <a:endParaRPr lang="en-US" dirty="0"/>
          </a:p>
          <a:p>
            <a:r>
              <a:rPr lang="en-US" dirty="0"/>
              <a:t>These models </a:t>
            </a:r>
            <a:r>
              <a:rPr lang="en-US" u="sng" dirty="0"/>
              <a:t>are not trained from scratch</a:t>
            </a:r>
            <a:r>
              <a:rPr lang="en-US" dirty="0"/>
              <a:t>. Instead of beginning with random parameters, we begin with parameters learned from a different, usually non-medical task.</a:t>
            </a:r>
          </a:p>
          <a:p>
            <a:pPr lvl="1"/>
            <a:r>
              <a:rPr lang="en-US" dirty="0"/>
              <a:t>Why is this a good idea?</a:t>
            </a:r>
          </a:p>
          <a:p>
            <a:pPr lvl="1"/>
            <a:r>
              <a:rPr lang="en-US" dirty="0"/>
              <a:t>How can we develop our own CNN model?</a:t>
            </a:r>
          </a:p>
        </p:txBody>
      </p:sp>
    </p:spTree>
    <p:extLst>
      <p:ext uri="{BB962C8B-B14F-4D97-AF65-F5344CB8AC3E}">
        <p14:creationId xmlns:p14="http://schemas.microsoft.com/office/powerpoint/2010/main" val="2783562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CNNs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C848-F60E-FE45-AD65-FA727DB7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 feature extraction (like the MLP).</a:t>
            </a:r>
          </a:p>
        </p:txBody>
      </p:sp>
    </p:spTree>
    <p:extLst>
      <p:ext uri="{BB962C8B-B14F-4D97-AF65-F5344CB8AC3E}">
        <p14:creationId xmlns:p14="http://schemas.microsoft.com/office/powerpoint/2010/main" val="1073893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A54BBA9-97B7-9D5C-5A00-8F43789E5500}"/>
              </a:ext>
            </a:extLst>
          </p:cNvPr>
          <p:cNvGraphicFramePr>
            <a:graphicFrameLocks noGrp="1"/>
          </p:cNvGraphicFramePr>
          <p:nvPr/>
        </p:nvGraphicFramePr>
        <p:xfrm>
          <a:off x="2395882" y="3364159"/>
          <a:ext cx="1372864" cy="62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432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686432">
                  <a:extLst>
                    <a:ext uri="{9D8B030D-6E8A-4147-A177-3AD203B41FA5}">
                      <a16:colId xmlns:a16="http://schemas.microsoft.com/office/drawing/2014/main" val="2833431289"/>
                    </a:ext>
                  </a:extLst>
                </a:gridCol>
              </a:tblGrid>
              <a:tr h="6229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CA99DA-3F17-7D09-255C-F151DEED357D}"/>
              </a:ext>
            </a:extLst>
          </p:cNvPr>
          <p:cNvCxnSpPr>
            <a:cxnSpLocks/>
          </p:cNvCxnSpPr>
          <p:nvPr/>
        </p:nvCxnSpPr>
        <p:spPr>
          <a:xfrm flipV="1">
            <a:off x="2326662" y="4051359"/>
            <a:ext cx="364703" cy="1229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2F108C-45DE-A330-B0FC-310F0CA513D5}"/>
              </a:ext>
            </a:extLst>
          </p:cNvPr>
          <p:cNvCxnSpPr>
            <a:cxnSpLocks/>
          </p:cNvCxnSpPr>
          <p:nvPr/>
        </p:nvCxnSpPr>
        <p:spPr>
          <a:xfrm flipH="1" flipV="1">
            <a:off x="2768232" y="4028922"/>
            <a:ext cx="314083" cy="12704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6E8342-07E8-2965-C489-E83DBE658881}"/>
              </a:ext>
            </a:extLst>
          </p:cNvPr>
          <p:cNvCxnSpPr>
            <a:cxnSpLocks/>
          </p:cNvCxnSpPr>
          <p:nvPr/>
        </p:nvCxnSpPr>
        <p:spPr>
          <a:xfrm flipH="1" flipV="1">
            <a:off x="2842645" y="4000372"/>
            <a:ext cx="983746" cy="12939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62A18C0-9CC7-285F-673C-ED6C90CB75B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973862" y="5307912"/>
              <a:ext cx="2169093" cy="707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3031">
                      <a:extLst>
                        <a:ext uri="{9D8B030D-6E8A-4147-A177-3AD203B41FA5}">
                          <a16:colId xmlns:a16="http://schemas.microsoft.com/office/drawing/2014/main" val="4002730172"/>
                        </a:ext>
                      </a:extLst>
                    </a:gridCol>
                    <a:gridCol w="723031">
                      <a:extLst>
                        <a:ext uri="{9D8B030D-6E8A-4147-A177-3AD203B41FA5}">
                          <a16:colId xmlns:a16="http://schemas.microsoft.com/office/drawing/2014/main" val="440623976"/>
                        </a:ext>
                      </a:extLst>
                    </a:gridCol>
                    <a:gridCol w="723031">
                      <a:extLst>
                        <a:ext uri="{9D8B030D-6E8A-4147-A177-3AD203B41FA5}">
                          <a16:colId xmlns:a16="http://schemas.microsoft.com/office/drawing/2014/main" val="2300620790"/>
                        </a:ext>
                      </a:extLst>
                    </a:gridCol>
                  </a:tblGrid>
                  <a:tr h="7078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0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4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400" b="0" i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775152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Table 17">
                <a:extLst>
                  <a:ext uri="{FF2B5EF4-FFF2-40B4-BE49-F238E27FC236}">
                    <a16:creationId xmlns:a16="http://schemas.microsoft.com/office/drawing/2014/main" id="{762A18C0-9CC7-285F-673C-ED6C90CB75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8869767"/>
                  </p:ext>
                </p:extLst>
              </p:nvPr>
            </p:nvGraphicFramePr>
            <p:xfrm>
              <a:off x="1973862" y="5307912"/>
              <a:ext cx="2169093" cy="7078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3031">
                      <a:extLst>
                        <a:ext uri="{9D8B030D-6E8A-4147-A177-3AD203B41FA5}">
                          <a16:colId xmlns:a16="http://schemas.microsoft.com/office/drawing/2014/main" val="4002730172"/>
                        </a:ext>
                      </a:extLst>
                    </a:gridCol>
                    <a:gridCol w="723031">
                      <a:extLst>
                        <a:ext uri="{9D8B030D-6E8A-4147-A177-3AD203B41FA5}">
                          <a16:colId xmlns:a16="http://schemas.microsoft.com/office/drawing/2014/main" val="440623976"/>
                        </a:ext>
                      </a:extLst>
                    </a:gridCol>
                    <a:gridCol w="723031">
                      <a:extLst>
                        <a:ext uri="{9D8B030D-6E8A-4147-A177-3AD203B41FA5}">
                          <a16:colId xmlns:a16="http://schemas.microsoft.com/office/drawing/2014/main" val="2300620790"/>
                        </a:ext>
                      </a:extLst>
                    </a:gridCol>
                  </a:tblGrid>
                  <a:tr h="7078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3509" t="-1754" r="-207018" b="-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1724" t="-1754" r="-103448" b="-70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205263" t="-1754" r="-5263" b="-70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51526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9FB555F-6E68-8923-6E5A-36D09DB174EF}"/>
              </a:ext>
            </a:extLst>
          </p:cNvPr>
          <p:cNvSpPr txBox="1"/>
          <p:nvPr/>
        </p:nvSpPr>
        <p:spPr>
          <a:xfrm rot="18054908">
            <a:off x="2287478" y="6360395"/>
            <a:ext cx="1095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Age &gt;60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6E946D-451E-ACE4-584C-738C22781E8B}"/>
              </a:ext>
            </a:extLst>
          </p:cNvPr>
          <p:cNvSpPr txBox="1"/>
          <p:nvPr/>
        </p:nvSpPr>
        <p:spPr>
          <a:xfrm rot="18054908">
            <a:off x="3054708" y="6352629"/>
            <a:ext cx="1090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Sex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916483-4D1A-DD24-945C-125C31495748}"/>
              </a:ext>
            </a:extLst>
          </p:cNvPr>
          <p:cNvSpPr txBox="1"/>
          <p:nvPr/>
        </p:nvSpPr>
        <p:spPr>
          <a:xfrm rot="18054908">
            <a:off x="1500508" y="6412833"/>
            <a:ext cx="12047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Intercept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4FF1B6F-29D0-F7E8-3EFC-DE779C9BD7B6}"/>
              </a:ext>
            </a:extLst>
          </p:cNvPr>
          <p:cNvCxnSpPr>
            <a:cxnSpLocks/>
          </p:cNvCxnSpPr>
          <p:nvPr/>
        </p:nvCxnSpPr>
        <p:spPr>
          <a:xfrm flipV="1">
            <a:off x="3024790" y="4051359"/>
            <a:ext cx="385236" cy="12399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AC2402-07CD-A673-E67F-30C651EEDECF}"/>
              </a:ext>
            </a:extLst>
          </p:cNvPr>
          <p:cNvCxnSpPr>
            <a:cxnSpLocks/>
          </p:cNvCxnSpPr>
          <p:nvPr/>
        </p:nvCxnSpPr>
        <p:spPr>
          <a:xfrm flipH="1" flipV="1">
            <a:off x="3539674" y="4051359"/>
            <a:ext cx="240769" cy="12586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BE92BD-36B5-D8A1-1080-C0696859AF93}"/>
              </a:ext>
            </a:extLst>
          </p:cNvPr>
          <p:cNvCxnSpPr>
            <a:cxnSpLocks/>
          </p:cNvCxnSpPr>
          <p:nvPr/>
        </p:nvCxnSpPr>
        <p:spPr>
          <a:xfrm flipV="1">
            <a:off x="2382146" y="4028922"/>
            <a:ext cx="926712" cy="12738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C952AE-4E97-EFAE-3531-41B5586E6440}"/>
              </a:ext>
            </a:extLst>
          </p:cNvPr>
          <p:cNvCxnSpPr>
            <a:cxnSpLocks/>
          </p:cNvCxnSpPr>
          <p:nvPr/>
        </p:nvCxnSpPr>
        <p:spPr>
          <a:xfrm flipH="1" flipV="1">
            <a:off x="3288176" y="2313783"/>
            <a:ext cx="161282" cy="10367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806CD2E5-6890-A439-0EE5-65FE97F0E569}"/>
              </a:ext>
            </a:extLst>
          </p:cNvPr>
          <p:cNvGraphicFramePr>
            <a:graphicFrameLocks noGrp="1"/>
          </p:cNvGraphicFramePr>
          <p:nvPr/>
        </p:nvGraphicFramePr>
        <p:xfrm>
          <a:off x="2744812" y="1702778"/>
          <a:ext cx="686432" cy="62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432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6229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146179-ACF3-4CC1-68A6-F07E08F766C9}"/>
              </a:ext>
            </a:extLst>
          </p:cNvPr>
          <p:cNvCxnSpPr>
            <a:cxnSpLocks/>
          </p:cNvCxnSpPr>
          <p:nvPr/>
        </p:nvCxnSpPr>
        <p:spPr>
          <a:xfrm flipV="1">
            <a:off x="2756310" y="2324041"/>
            <a:ext cx="154208" cy="102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690356D-7998-8D5D-D2A6-164B1985CB33}"/>
                  </a:ext>
                </a:extLst>
              </p:cNvPr>
              <p:cNvSpPr/>
              <p:nvPr/>
            </p:nvSpPr>
            <p:spPr>
              <a:xfrm>
                <a:off x="2838501" y="1014439"/>
                <a:ext cx="470357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32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D690356D-7998-8D5D-D2A6-164B1985CB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501" y="1014439"/>
                <a:ext cx="470357" cy="459473"/>
              </a:xfrm>
              <a:prstGeom prst="ellipse">
                <a:avLst/>
              </a:prstGeom>
              <a:blipFill>
                <a:blip r:embed="rId10"/>
                <a:stretch>
                  <a:fillRect l="-38462" t="-10526" b="-39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D4BD4F-0321-F674-053D-41D0077FB465}"/>
              </a:ext>
            </a:extLst>
          </p:cNvPr>
          <p:cNvCxnSpPr>
            <a:cxnSpLocks/>
            <a:endCxn id="70" idx="4"/>
          </p:cNvCxnSpPr>
          <p:nvPr/>
        </p:nvCxnSpPr>
        <p:spPr>
          <a:xfrm flipV="1">
            <a:off x="3073680" y="1473912"/>
            <a:ext cx="0" cy="2074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F20A7A0-9EE9-E6A7-C16E-583A62B6CAB9}"/>
              </a:ext>
            </a:extLst>
          </p:cNvPr>
          <p:cNvCxnSpPr>
            <a:cxnSpLocks/>
            <a:stCxn id="70" idx="0"/>
          </p:cNvCxnSpPr>
          <p:nvPr/>
        </p:nvCxnSpPr>
        <p:spPr>
          <a:xfrm flipV="1">
            <a:off x="3073680" y="838474"/>
            <a:ext cx="0" cy="175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75" name="Table 74">
            <a:extLst>
              <a:ext uri="{FF2B5EF4-FFF2-40B4-BE49-F238E27FC236}">
                <a16:creationId xmlns:a16="http://schemas.microsoft.com/office/drawing/2014/main" id="{D38ACE28-2CFC-C627-C666-B1CBBD48388F}"/>
              </a:ext>
            </a:extLst>
          </p:cNvPr>
          <p:cNvGraphicFramePr>
            <a:graphicFrameLocks noGrp="1"/>
          </p:cNvGraphicFramePr>
          <p:nvPr/>
        </p:nvGraphicFramePr>
        <p:xfrm>
          <a:off x="2730463" y="234445"/>
          <a:ext cx="686432" cy="622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432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62293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E0D8397-ABA4-4114-7BD6-2AEFD3C1C637}"/>
                  </a:ext>
                </a:extLst>
              </p:cNvPr>
              <p:cNvSpPr txBox="1"/>
              <p:nvPr/>
            </p:nvSpPr>
            <p:spPr>
              <a:xfrm>
                <a:off x="3416895" y="249134"/>
                <a:ext cx="1980699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797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797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2797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  <m:r>
                            <a:rPr lang="en-US" sz="2797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797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E0D8397-ABA4-4114-7BD6-2AEFD3C1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895" y="249134"/>
                <a:ext cx="1980699" cy="512576"/>
              </a:xfrm>
              <a:prstGeom prst="rect">
                <a:avLst/>
              </a:prstGeom>
              <a:blipFill>
                <a:blip r:embed="rId11"/>
                <a:stretch>
                  <a:fillRect l="-1923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itle 1">
            <a:extLst>
              <a:ext uri="{FF2B5EF4-FFF2-40B4-BE49-F238E27FC236}">
                <a16:creationId xmlns:a16="http://schemas.microsoft.com/office/drawing/2014/main" id="{E3B62E7F-EFBD-A9F4-4809-011E7F7E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7158" y="294520"/>
            <a:ext cx="4828758" cy="1263872"/>
          </a:xfrm>
        </p:spPr>
        <p:txBody>
          <a:bodyPr>
            <a:noAutofit/>
          </a:bodyPr>
          <a:lstStyle/>
          <a:p>
            <a:r>
              <a:rPr lang="en-US" sz="4800" dirty="0"/>
              <a:t>Recall: the MLP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B87621-F9DC-2CCE-F7BD-089B7511BF87}"/>
              </a:ext>
            </a:extLst>
          </p:cNvPr>
          <p:cNvSpPr txBox="1"/>
          <p:nvPr/>
        </p:nvSpPr>
        <p:spPr>
          <a:xfrm>
            <a:off x="7048954" y="2002918"/>
            <a:ext cx="48269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MLP allowed us to detect </a:t>
            </a:r>
            <a:r>
              <a:rPr lang="en-US" i="1" dirty="0"/>
              <a:t>complex, nonlinear</a:t>
            </a:r>
            <a:r>
              <a:rPr lang="en-US" dirty="0"/>
              <a:t> features…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older male OR younger female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OR low blood pressure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 patient profiles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handwritten digit styles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…by first identifying simpler features.</a:t>
            </a:r>
          </a:p>
          <a:p>
            <a:endParaRPr lang="en-US" dirty="0"/>
          </a:p>
          <a:p>
            <a:r>
              <a:rPr lang="en-US" dirty="0"/>
              <a:t>The model makes predictions about the complex features based on which simple features are detected.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2AA479-70EF-C304-F852-154F34E8C25E}"/>
                  </a:ext>
                </a:extLst>
              </p:cNvPr>
              <p:cNvSpPr txBox="1"/>
              <p:nvPr/>
            </p:nvSpPr>
            <p:spPr>
              <a:xfrm>
                <a:off x="3395156" y="1746630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en-US" sz="2797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62AA479-70EF-C304-F852-154F34E8C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56" y="1746630"/>
                <a:ext cx="482826" cy="5125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BF19E-837B-5E2B-0CEC-A6A91FC3AAA4}"/>
                  </a:ext>
                </a:extLst>
              </p:cNvPr>
              <p:cNvSpPr txBox="1"/>
              <p:nvPr/>
            </p:nvSpPr>
            <p:spPr>
              <a:xfrm>
                <a:off x="3795552" y="3431884"/>
                <a:ext cx="1980699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797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𝒉</m:t>
                      </m:r>
                    </m:oMath>
                  </m:oMathPara>
                </a14:m>
                <a:endParaRPr lang="en-US" sz="2797" b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7BF19E-837B-5E2B-0CEC-A6A91FC3AA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552" y="3431884"/>
                <a:ext cx="1980699" cy="512576"/>
              </a:xfrm>
              <a:prstGeom prst="rect">
                <a:avLst/>
              </a:prstGeom>
              <a:blipFill>
                <a:blip r:embed="rId14"/>
                <a:stretch>
                  <a:fillRect l="-2548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571A929-F31B-842C-7678-6EDA9C66B0AA}"/>
              </a:ext>
            </a:extLst>
          </p:cNvPr>
          <p:cNvSpPr/>
          <p:nvPr/>
        </p:nvSpPr>
        <p:spPr>
          <a:xfrm>
            <a:off x="1765602" y="2446964"/>
            <a:ext cx="4224759" cy="2430684"/>
          </a:xfrm>
          <a:prstGeom prst="round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i="1" dirty="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2711797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ft Brace 7">
            <a:extLst>
              <a:ext uri="{FF2B5EF4-FFF2-40B4-BE49-F238E27FC236}">
                <a16:creationId xmlns:a16="http://schemas.microsoft.com/office/drawing/2014/main" id="{E33066B2-0A7C-8A4E-AC35-E6F80161D0E4}"/>
              </a:ext>
            </a:extLst>
          </p:cNvPr>
          <p:cNvSpPr/>
          <p:nvPr/>
        </p:nvSpPr>
        <p:spPr>
          <a:xfrm rot="16200000">
            <a:off x="3629146" y="3696765"/>
            <a:ext cx="350344" cy="3175002"/>
          </a:xfrm>
          <a:prstGeom prst="leftBrace">
            <a:avLst>
              <a:gd name="adj1" fmla="val 8333"/>
              <a:gd name="adj2" fmla="val 2546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2829875" y="5424525"/>
            <a:ext cx="2987135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data/features for a subject or patient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8579261" y="3635297"/>
            <a:ext cx="2671356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associated value or 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8039938" y="5652151"/>
            <a:ext cx="375000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36" dirty="0"/>
              <a:t> 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8394532" y="287584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91816" y="3229768"/>
            <a:ext cx="30027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4534AA3D-1D53-584C-9C4E-2A4AE86E46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6816" y="1865277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0589C2D-3A22-A677-E538-C06DD89D7659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relationship between individual pixels and the outcome is not linear.</a:t>
            </a:r>
          </a:p>
        </p:txBody>
      </p:sp>
    </p:spTree>
    <p:extLst>
      <p:ext uri="{BB962C8B-B14F-4D97-AF65-F5344CB8AC3E}">
        <p14:creationId xmlns:p14="http://schemas.microsoft.com/office/powerpoint/2010/main" val="3313712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eft Brace 7">
            <a:extLst>
              <a:ext uri="{FF2B5EF4-FFF2-40B4-BE49-F238E27FC236}">
                <a16:creationId xmlns:a16="http://schemas.microsoft.com/office/drawing/2014/main" id="{E33066B2-0A7C-8A4E-AC35-E6F80161D0E4}"/>
              </a:ext>
            </a:extLst>
          </p:cNvPr>
          <p:cNvSpPr/>
          <p:nvPr/>
        </p:nvSpPr>
        <p:spPr>
          <a:xfrm rot="16200000">
            <a:off x="3629146" y="3696765"/>
            <a:ext cx="350344" cy="3175002"/>
          </a:xfrm>
          <a:prstGeom prst="leftBrace">
            <a:avLst>
              <a:gd name="adj1" fmla="val 8333"/>
              <a:gd name="adj2" fmla="val 2546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2829875" y="5424525"/>
            <a:ext cx="2987135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data/features for a subject or patient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8579261" y="3635297"/>
            <a:ext cx="2671356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associated value or 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8039938" y="5652151"/>
            <a:ext cx="375000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636" dirty="0"/>
              <a:t> 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8394532" y="287584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91816" y="3229768"/>
            <a:ext cx="30027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49AFC1B-C17A-F64A-99F4-5DCDF048CDED}"/>
              </a:ext>
            </a:extLst>
          </p:cNvPr>
          <p:cNvSpPr/>
          <p:nvPr/>
        </p:nvSpPr>
        <p:spPr>
          <a:xfrm>
            <a:off x="2216814" y="1748906"/>
            <a:ext cx="3175002" cy="32421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Cover">
            <a:extLst>
              <a:ext uri="{FF2B5EF4-FFF2-40B4-BE49-F238E27FC236}">
                <a16:creationId xmlns:a16="http://schemas.microsoft.com/office/drawing/2014/main" id="{1141DB3C-4A52-4C4B-A0C3-D27CDC2C1B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69933" y="1846046"/>
            <a:ext cx="3027413" cy="300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5D4BA3F-8180-9A79-5967-4FDA8F7E1D10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relationship between individual pixels and the outcome is not linear.</a:t>
            </a:r>
          </a:p>
        </p:txBody>
      </p:sp>
    </p:spTree>
    <p:extLst>
      <p:ext uri="{BB962C8B-B14F-4D97-AF65-F5344CB8AC3E}">
        <p14:creationId xmlns:p14="http://schemas.microsoft.com/office/powerpoint/2010/main" val="3406941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720404" y="5277331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9731579" y="4182978"/>
            <a:ext cx="1535116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2" y="3346501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72616" y="3706373"/>
            <a:ext cx="872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4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8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79" y="3706373"/>
            <a:ext cx="708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3" y="3700427"/>
            <a:ext cx="924809" cy="5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6D54507-CE31-F545-93DF-9D4C997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16" y="2157377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0432E9-8083-F042-BF09-42B12F45DA68}"/>
              </a:ext>
            </a:extLst>
          </p:cNvPr>
          <p:cNvSpPr txBox="1"/>
          <p:nvPr/>
        </p:nvSpPr>
        <p:spPr>
          <a:xfrm>
            <a:off x="7287897" y="6169336"/>
            <a:ext cx="4774640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dog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2636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074927FE-1B71-8615-1546-C785A0FF03FE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must build a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3984345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720404" y="5277331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9731579" y="4182978"/>
            <a:ext cx="1535116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7287897" y="6169336"/>
            <a:ext cx="4774640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dog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2" y="3346501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72616" y="3706373"/>
            <a:ext cx="872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4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8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79" y="3706373"/>
            <a:ext cx="708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3" y="3700427"/>
            <a:ext cx="924809" cy="5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6D54507-CE31-F545-93DF-9D4C997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16" y="2157377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0" y="4296927"/>
            <a:ext cx="1772152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edges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textures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4" y="4296927"/>
            <a:ext cx="1354410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eyes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paws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04039B-B862-6841-A959-56695BA719F3}"/>
              </a:ext>
            </a:extLst>
          </p:cNvPr>
          <p:cNvSpPr txBox="1"/>
          <p:nvPr/>
        </p:nvSpPr>
        <p:spPr>
          <a:xfrm>
            <a:off x="7112473" y="2119958"/>
            <a:ext cx="24712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high-level motifs are</a:t>
            </a:r>
          </a:p>
          <a:p>
            <a:pPr algn="ctr"/>
            <a:r>
              <a:rPr lang="en-US" sz="2000" i="1" dirty="0">
                <a:solidFill>
                  <a:srgbClr val="FF0000"/>
                </a:solidFill>
              </a:rPr>
              <a:t>specific arrangements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of low-level motifs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66880DA-CC9A-27B6-C4CD-3853B6228FD6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must build a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3179256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720404" y="5277331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10606195" y="4296927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2" y="3346501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retinopathy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72616" y="3706373"/>
            <a:ext cx="872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4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8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79" y="3706373"/>
            <a:ext cx="708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3" y="3700427"/>
            <a:ext cx="924809" cy="5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0" y="4296927"/>
            <a:ext cx="1772152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edges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textures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4" y="4296927"/>
            <a:ext cx="2782621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microaneurysm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exudates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hemorrhage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18157-3D08-CA40-95C1-7D7B363C163A}"/>
              </a:ext>
            </a:extLst>
          </p:cNvPr>
          <p:cNvSpPr/>
          <p:nvPr/>
        </p:nvSpPr>
        <p:spPr>
          <a:xfrm>
            <a:off x="998953" y="2102733"/>
            <a:ext cx="3175002" cy="32421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over">
            <a:extLst>
              <a:ext uri="{FF2B5EF4-FFF2-40B4-BE49-F238E27FC236}">
                <a16:creationId xmlns:a16="http://schemas.microsoft.com/office/drawing/2014/main" id="{ED9D5C98-47B5-7C42-A5BD-6A3014F64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2072" y="2199873"/>
            <a:ext cx="3027413" cy="300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A5D28AC-F040-3343-ADEB-182B2A81D0A4}"/>
              </a:ext>
            </a:extLst>
          </p:cNvPr>
          <p:cNvSpPr txBox="1"/>
          <p:nvPr/>
        </p:nvSpPr>
        <p:spPr>
          <a:xfrm>
            <a:off x="6346425" y="6181982"/>
            <a:ext cx="5845575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retinopathy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2636" dirty="0"/>
              <a:t>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F4206D-8C7D-26D5-36DD-784E98413507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must build a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11332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720404" y="5277331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10606195" y="4296927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2" y="3346501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retinopathy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72616" y="3706373"/>
            <a:ext cx="8724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4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8" y="3229768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79" y="3706373"/>
            <a:ext cx="7089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3" y="3700427"/>
            <a:ext cx="924809" cy="5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0" y="4296927"/>
            <a:ext cx="1798569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b="1" dirty="0"/>
              <a:t>edges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b="1" dirty="0"/>
              <a:t>shapes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b="1" dirty="0"/>
              <a:t>textures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4" y="4296927"/>
            <a:ext cx="2782621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microaneurysm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exudates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36" dirty="0"/>
              <a:t>hemorrhage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318157-3D08-CA40-95C1-7D7B363C163A}"/>
              </a:ext>
            </a:extLst>
          </p:cNvPr>
          <p:cNvSpPr/>
          <p:nvPr/>
        </p:nvSpPr>
        <p:spPr>
          <a:xfrm>
            <a:off x="998953" y="2102733"/>
            <a:ext cx="3175002" cy="324219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Cover">
            <a:extLst>
              <a:ext uri="{FF2B5EF4-FFF2-40B4-BE49-F238E27FC236}">
                <a16:creationId xmlns:a16="http://schemas.microsoft.com/office/drawing/2014/main" id="{ED9D5C98-47B5-7C42-A5BD-6A3014F64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52072" y="2199873"/>
            <a:ext cx="3027413" cy="3001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A5D28AC-F040-3343-ADEB-182B2A81D0A4}"/>
              </a:ext>
            </a:extLst>
          </p:cNvPr>
          <p:cNvSpPr txBox="1"/>
          <p:nvPr/>
        </p:nvSpPr>
        <p:spPr>
          <a:xfrm>
            <a:off x="6346425" y="6181982"/>
            <a:ext cx="5845575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retinopathy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2636" dirty="0"/>
              <a:t>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1E53861-29C1-9A4A-99EB-38B325BB351C}"/>
              </a:ext>
            </a:extLst>
          </p:cNvPr>
          <p:cNvSpPr/>
          <p:nvPr/>
        </p:nvSpPr>
        <p:spPr>
          <a:xfrm>
            <a:off x="4708478" y="2811439"/>
            <a:ext cx="2442949" cy="2988664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641F9C-B1BE-964D-8C9C-14F4BA6B3571}"/>
              </a:ext>
            </a:extLst>
          </p:cNvPr>
          <p:cNvSpPr txBox="1"/>
          <p:nvPr/>
        </p:nvSpPr>
        <p:spPr>
          <a:xfrm>
            <a:off x="4394929" y="2199873"/>
            <a:ext cx="779707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>
                <a:solidFill>
                  <a:srgbClr val="FF0000"/>
                </a:solidFill>
              </a:rPr>
              <a:t>low-level motifs are common to </a:t>
            </a:r>
            <a:r>
              <a:rPr lang="en-US" sz="2636" i="1" dirty="0">
                <a:solidFill>
                  <a:srgbClr val="FF0000"/>
                </a:solidFill>
              </a:rPr>
              <a:t>all</a:t>
            </a:r>
            <a:r>
              <a:rPr lang="en-US" sz="2636" dirty="0">
                <a:solidFill>
                  <a:srgbClr val="FF0000"/>
                </a:solidFill>
              </a:rPr>
              <a:t> naturalistic images…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4D39505-A0E0-34EC-C5FD-B5B4ABE3D795}"/>
              </a:ext>
            </a:extLst>
          </p:cNvPr>
          <p:cNvSpPr txBox="1">
            <a:spLocks/>
          </p:cNvSpPr>
          <p:nvPr/>
        </p:nvSpPr>
        <p:spPr>
          <a:xfrm>
            <a:off x="976952" y="3007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must build a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1963358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05CB-2EBA-D14D-91A4-A770340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4BE-6548-AC46-BB45-5E659AE09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What can CNNs do, and how is it relevant to clinical medicine?</a:t>
            </a:r>
          </a:p>
          <a:p>
            <a:pPr>
              <a:spcAft>
                <a:spcPts val="1200"/>
              </a:spcAft>
            </a:pPr>
            <a:r>
              <a:rPr lang="en-US" dirty="0"/>
              <a:t>How do CNNs work, in brief?</a:t>
            </a:r>
          </a:p>
          <a:p>
            <a:pPr>
              <a:spcAft>
                <a:spcPts val="600"/>
              </a:spcAft>
            </a:pPr>
            <a:r>
              <a:rPr lang="en-US" dirty="0"/>
              <a:t>How do we (re)-train a model to classify medical images?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Take an existing, trained classification model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Replace the </a:t>
            </a:r>
            <a:r>
              <a:rPr lang="en-US" i="1" dirty="0"/>
              <a:t>final layer </a:t>
            </a:r>
            <a:r>
              <a:rPr lang="en-US" dirty="0"/>
              <a:t>(i.e., </a:t>
            </a:r>
            <a:r>
              <a:rPr lang="en-US" i="1" dirty="0"/>
              <a:t>prediction head</a:t>
            </a:r>
            <a:r>
              <a:rPr lang="en-US" dirty="0"/>
              <a:t>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Fine-tune model parameters</a:t>
            </a:r>
          </a:p>
          <a:p>
            <a:pPr>
              <a:spcAft>
                <a:spcPts val="600"/>
              </a:spcAft>
            </a:pPr>
            <a:r>
              <a:rPr lang="en-US" dirty="0"/>
              <a:t>Notes on image data pre-processing (time permitting)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244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start with a pre-trained model?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Instead of beginning with random parameters, we begin with parameters learned from a different, usually non-medical task.</a:t>
            </a:r>
          </a:p>
          <a:p>
            <a:endParaRPr lang="en-US" dirty="0"/>
          </a:p>
          <a:p>
            <a:r>
              <a:rPr lang="en-US" dirty="0"/>
              <a:t>This is because these parameters are </a:t>
            </a:r>
            <a:r>
              <a:rPr lang="en-US" i="1" dirty="0"/>
              <a:t>better than random</a:t>
            </a:r>
            <a:r>
              <a:rPr lang="en-US" dirty="0"/>
              <a:t>: many features that are helpful in classifying naturalistic images are also helpful in classifying medical images.</a:t>
            </a:r>
          </a:p>
          <a:p>
            <a:endParaRPr lang="en-US" dirty="0"/>
          </a:p>
          <a:p>
            <a:r>
              <a:rPr lang="en-US" dirty="0"/>
              <a:t>This is particularly true </a:t>
            </a:r>
            <a:r>
              <a:rPr lang="en-US" i="1" dirty="0"/>
              <a:t>early</a:t>
            </a:r>
            <a:r>
              <a:rPr lang="en-US" dirty="0"/>
              <a:t> in the feature hierarchy (i.e. low-level motifs; early layers).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2206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 we build our CNN?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C848-F60E-FE45-AD65-FA727DB7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Copy, modify, fine-tune. We will focus on whole-image classification.</a:t>
            </a:r>
          </a:p>
        </p:txBody>
      </p:sp>
    </p:spTree>
    <p:extLst>
      <p:ext uri="{BB962C8B-B14F-4D97-AF65-F5344CB8AC3E}">
        <p14:creationId xmlns:p14="http://schemas.microsoft.com/office/powerpoint/2010/main" val="3254527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5428"/>
          <a:stretch/>
        </p:blipFill>
        <p:spPr>
          <a:xfrm>
            <a:off x="408575" y="1341650"/>
            <a:ext cx="7457239" cy="3605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7757" y="5104205"/>
            <a:ext cx="74980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https://github.com/tensorflow/models/tree/master/research/slim#Pretrained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C99C070-CB5E-3A48-877C-4C5BD5CC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75" y="225877"/>
            <a:ext cx="11900770" cy="737166"/>
          </a:xfrm>
        </p:spPr>
        <p:txBody>
          <a:bodyPr>
            <a:noAutofit/>
          </a:bodyPr>
          <a:lstStyle/>
          <a:p>
            <a:r>
              <a:rPr lang="en-US" sz="3600" dirty="0"/>
              <a:t>Step 1. Download a trained image classification model.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D3DB9-04C6-4F46-87F6-A523D84DC52A}"/>
              </a:ext>
            </a:extLst>
          </p:cNvPr>
          <p:cNvSpPr txBox="1"/>
          <p:nvPr/>
        </p:nvSpPr>
        <p:spPr>
          <a:xfrm>
            <a:off x="8135784" y="1256287"/>
            <a:ext cx="24821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Python Code:</a:t>
            </a:r>
          </a:p>
          <a:p>
            <a:r>
              <a:rPr lang="en-US" sz="2000" dirty="0"/>
              <a:t>Defines the model architecture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r>
              <a:rPr lang="en-US" sz="2000" b="1" dirty="0"/>
              <a:t>Checkpoint File:</a:t>
            </a:r>
          </a:p>
          <a:p>
            <a:r>
              <a:rPr lang="en-US" sz="2000" dirty="0"/>
              <a:t>Contains parameters of the trained model</a:t>
            </a:r>
          </a:p>
        </p:txBody>
      </p:sp>
      <p:pic>
        <p:nvPicPr>
          <p:cNvPr id="7" name="Picture 1" descr="page8image382623008">
            <a:extLst>
              <a:ext uri="{FF2B5EF4-FFF2-40B4-BE49-F238E27FC236}">
                <a16:creationId xmlns:a16="http://schemas.microsoft.com/office/drawing/2014/main" id="{71320247-16E6-62D0-1880-4C2FAC33E5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22055" y="4260271"/>
            <a:ext cx="5244975" cy="212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384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9212177" y="5578324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8347465" y="4394579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</p:cNvCxnSpPr>
          <p:nvPr/>
        </p:nvCxnSpPr>
        <p:spPr>
          <a:xfrm flipV="1">
            <a:off x="8347465" y="290772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1FAC8BA-4E0B-8546-91E3-DB4FD3D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20"/>
            <a:ext cx="12192000" cy="94047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 can divide this model into two pieces: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7EF31-DD2B-2242-BB8A-C5F5B01D1AAB}"/>
              </a:ext>
            </a:extLst>
          </p:cNvPr>
          <p:cNvSpPr txBox="1"/>
          <p:nvPr/>
        </p:nvSpPr>
        <p:spPr>
          <a:xfrm>
            <a:off x="9212177" y="1212805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18C239F-A05F-DF4A-834B-75B7272EF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8905"/>
              </p:ext>
            </p:extLst>
          </p:nvPr>
        </p:nvGraphicFramePr>
        <p:xfrm>
          <a:off x="7579907" y="1123568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retinopathy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D92D3-E56B-A746-824F-E5BE7353B5A0}"/>
              </a:ext>
            </a:extLst>
          </p:cNvPr>
          <p:cNvCxnSpPr>
            <a:cxnSpLocks/>
          </p:cNvCxnSpPr>
          <p:nvPr/>
        </p:nvCxnSpPr>
        <p:spPr>
          <a:xfrm flipV="1">
            <a:off x="8347465" y="1951630"/>
            <a:ext cx="0" cy="248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512111-B34C-D745-96B1-4A83D0CAAA5D}"/>
              </a:ext>
            </a:extLst>
          </p:cNvPr>
          <p:cNvSpPr txBox="1"/>
          <p:nvPr/>
        </p:nvSpPr>
        <p:spPr>
          <a:xfrm>
            <a:off x="9690855" y="2297468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2CF5A5-D42C-AA4E-B601-1A156AD1315E}"/>
              </a:ext>
            </a:extLst>
          </p:cNvPr>
          <p:cNvSpPr/>
          <p:nvPr/>
        </p:nvSpPr>
        <p:spPr>
          <a:xfrm>
            <a:off x="7482752" y="3352447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22061E8-B621-3047-183A-03BF4F42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2" y="1474191"/>
            <a:ext cx="5548171" cy="48667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CNN </a:t>
            </a:r>
            <a:r>
              <a:rPr lang="en-US" i="1" dirty="0"/>
              <a:t>image encoder</a:t>
            </a:r>
            <a:r>
              <a:rPr lang="en-US" dirty="0"/>
              <a:t> that converts the raw image to a vector of high-level motifs / features.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i="1" dirty="0"/>
              <a:t>final layer</a:t>
            </a:r>
            <a:r>
              <a:rPr lang="en-US" dirty="0"/>
              <a:t>, or </a:t>
            </a:r>
            <a:r>
              <a:rPr lang="en-US" i="1" dirty="0"/>
              <a:t>prediction head</a:t>
            </a:r>
            <a:r>
              <a:rPr lang="en-US" dirty="0"/>
              <a:t> – this is a </a:t>
            </a:r>
            <a:r>
              <a:rPr lang="en-US" u="sng" dirty="0"/>
              <a:t>logistic regression</a:t>
            </a:r>
            <a:r>
              <a:rPr lang="en-US" dirty="0"/>
              <a:t> model – that makes predictions about the label from these high-level features.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u="sng" dirty="0"/>
              <a:t>reuse</a:t>
            </a:r>
            <a:r>
              <a:rPr lang="en-US" dirty="0"/>
              <a:t> the encoder but </a:t>
            </a:r>
            <a:r>
              <a:rPr lang="en-US" u="sng" dirty="0"/>
              <a:t>replace</a:t>
            </a:r>
            <a:r>
              <a:rPr lang="en-US" dirty="0"/>
              <a:t> the prediction head, since it is specific to the previous (non-medical) task.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A0AC1-E887-ECC4-06E9-6D7E3684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12516" y="1264784"/>
            <a:ext cx="469900" cy="2654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A111F5-3503-29BA-AC7D-265A9150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232" y="4887241"/>
            <a:ext cx="1860465" cy="19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0"/>
    </mc:Choice>
    <mc:Fallback xmlns="">
      <p:transition spd="slow" advTm="6691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(Enhance!) Inspecting the prediction head: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7161BD-B9C2-BE4C-88ED-DACEE04D2D9C}"/>
              </a:ext>
            </a:extLst>
          </p:cNvPr>
          <p:cNvCxnSpPr>
            <a:cxnSpLocks/>
          </p:cNvCxnSpPr>
          <p:nvPr/>
        </p:nvCxnSpPr>
        <p:spPr>
          <a:xfrm flipV="1">
            <a:off x="8533485" y="6041825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AC4910-1E82-4E9F-7A95-2D8867796951}"/>
              </a:ext>
            </a:extLst>
          </p:cNvPr>
          <p:cNvCxnSpPr>
            <a:cxnSpLocks/>
          </p:cNvCxnSpPr>
          <p:nvPr/>
        </p:nvCxnSpPr>
        <p:spPr>
          <a:xfrm flipV="1">
            <a:off x="8533485" y="466415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A28A487-B7BB-E609-A980-BE3DFAC0F0EE}"/>
              </a:ext>
            </a:extLst>
          </p:cNvPr>
          <p:cNvSpPr txBox="1"/>
          <p:nvPr/>
        </p:nvSpPr>
        <p:spPr>
          <a:xfrm>
            <a:off x="9876875" y="4081194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F59CC43-5770-DB6D-C777-66F80009F5DB}"/>
              </a:ext>
            </a:extLst>
          </p:cNvPr>
          <p:cNvSpPr/>
          <p:nvPr/>
        </p:nvSpPr>
        <p:spPr>
          <a:xfrm>
            <a:off x="7668772" y="5026989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4412-3E82-26A1-A811-4DB72373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98536" y="3048510"/>
            <a:ext cx="469900" cy="2654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224A54F-8E9D-7C9E-574E-7F00832549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252" y="6452599"/>
            <a:ext cx="1860465" cy="1904939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D64E67-D70D-9592-7F86-668BFDC48854}"/>
              </a:ext>
            </a:extLst>
          </p:cNvPr>
          <p:cNvCxnSpPr>
            <a:cxnSpLocks/>
          </p:cNvCxnSpPr>
          <p:nvPr/>
        </p:nvCxnSpPr>
        <p:spPr>
          <a:xfrm flipV="1">
            <a:off x="7862266" y="3577918"/>
            <a:ext cx="532161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8D5DD8-5B27-83C4-4273-2CF3432552B0}"/>
              </a:ext>
            </a:extLst>
          </p:cNvPr>
          <p:cNvCxnSpPr>
            <a:cxnSpLocks/>
          </p:cNvCxnSpPr>
          <p:nvPr/>
        </p:nvCxnSpPr>
        <p:spPr>
          <a:xfrm flipV="1">
            <a:off x="7436381" y="3577918"/>
            <a:ext cx="889806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C1A175-5B74-E155-60C2-434C6B984017}"/>
              </a:ext>
            </a:extLst>
          </p:cNvPr>
          <p:cNvCxnSpPr>
            <a:cxnSpLocks/>
          </p:cNvCxnSpPr>
          <p:nvPr/>
        </p:nvCxnSpPr>
        <p:spPr>
          <a:xfrm flipV="1">
            <a:off x="8326187" y="3569220"/>
            <a:ext cx="180000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FA67ED-77CD-80C3-8BA9-C02EB6B7C62E}"/>
              </a:ext>
            </a:extLst>
          </p:cNvPr>
          <p:cNvCxnSpPr>
            <a:cxnSpLocks/>
          </p:cNvCxnSpPr>
          <p:nvPr/>
        </p:nvCxnSpPr>
        <p:spPr>
          <a:xfrm flipH="1" flipV="1">
            <a:off x="8574427" y="3569220"/>
            <a:ext cx="150807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A3EC6D-4623-E6AC-9FF1-0A4DB4EA5C75}"/>
              </a:ext>
            </a:extLst>
          </p:cNvPr>
          <p:cNvCxnSpPr>
            <a:cxnSpLocks/>
          </p:cNvCxnSpPr>
          <p:nvPr/>
        </p:nvCxnSpPr>
        <p:spPr>
          <a:xfrm flipH="1" flipV="1">
            <a:off x="8648871" y="3560522"/>
            <a:ext cx="533201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79318F-EF7B-AB23-4545-493D6AFA613E}"/>
              </a:ext>
            </a:extLst>
          </p:cNvPr>
          <p:cNvCxnSpPr>
            <a:cxnSpLocks/>
          </p:cNvCxnSpPr>
          <p:nvPr/>
        </p:nvCxnSpPr>
        <p:spPr>
          <a:xfrm flipH="1" flipV="1">
            <a:off x="8764227" y="3577918"/>
            <a:ext cx="799935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C73CDCA-CA37-7640-DE1C-2A9AAE543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13693"/>
              </p:ext>
            </p:extLst>
          </p:nvPr>
        </p:nvGraphicFramePr>
        <p:xfrm>
          <a:off x="8302740" y="3109747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DFC662A-FFE1-2A80-927E-63512B1520A5}"/>
              </a:ext>
            </a:extLst>
          </p:cNvPr>
          <p:cNvSpPr txBox="1"/>
          <p:nvPr/>
        </p:nvSpPr>
        <p:spPr>
          <a:xfrm>
            <a:off x="8787674" y="3033401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/>
              <p:nvPr/>
            </p:nvSpPr>
            <p:spPr>
              <a:xfrm>
                <a:off x="8298304" y="2371810"/>
                <a:ext cx="470357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l-GR" sz="3200" i="1" dirty="0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304" y="2371810"/>
                <a:ext cx="470357" cy="459473"/>
              </a:xfrm>
              <a:prstGeom prst="ellipse">
                <a:avLst/>
              </a:prstGeom>
              <a:blipFill>
                <a:blip r:embed="rId5"/>
                <a:stretch>
                  <a:fillRect l="-35897" t="-10526" b="-4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059022-19E7-E65D-240F-02CF48B1D941}"/>
              </a:ext>
            </a:extLst>
          </p:cNvPr>
          <p:cNvCxnSpPr>
            <a:cxnSpLocks/>
            <a:stCxn id="48" idx="0"/>
            <a:endCxn id="50" idx="4"/>
          </p:cNvCxnSpPr>
          <p:nvPr/>
        </p:nvCxnSpPr>
        <p:spPr>
          <a:xfrm flipV="1">
            <a:off x="8533483" y="2831283"/>
            <a:ext cx="0" cy="278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06F6D94C-C604-FC91-CF4A-4FA49568EF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258996"/>
              </p:ext>
            </p:extLst>
          </p:nvPr>
        </p:nvGraphicFramePr>
        <p:xfrm>
          <a:off x="8302740" y="1663698"/>
          <a:ext cx="461487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1487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C65A0E-C1C1-6B79-A89F-1AD2FE983709}"/>
              </a:ext>
            </a:extLst>
          </p:cNvPr>
          <p:cNvCxnSpPr>
            <a:cxnSpLocks/>
            <a:stCxn id="50" idx="0"/>
            <a:endCxn id="52" idx="2"/>
          </p:cNvCxnSpPr>
          <p:nvPr/>
        </p:nvCxnSpPr>
        <p:spPr>
          <a:xfrm flipV="1">
            <a:off x="8533483" y="2123171"/>
            <a:ext cx="0" cy="2486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/>
              <p:nvPr/>
            </p:nvSpPr>
            <p:spPr>
              <a:xfrm>
                <a:off x="8723750" y="1597194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3750" y="1597194"/>
                <a:ext cx="482826" cy="512576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B84647D5-5041-0A13-64D4-5F5230075D51}"/>
              </a:ext>
            </a:extLst>
          </p:cNvPr>
          <p:cNvSpPr txBox="1"/>
          <p:nvPr/>
        </p:nvSpPr>
        <p:spPr>
          <a:xfrm>
            <a:off x="9438488" y="1559822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probability of retinopathy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913A01-F889-8DAC-8B2F-45DFA6C4ABEA}"/>
              </a:ext>
            </a:extLst>
          </p:cNvPr>
          <p:cNvSpPr txBox="1"/>
          <p:nvPr/>
        </p:nvSpPr>
        <p:spPr>
          <a:xfrm>
            <a:off x="9436262" y="3052355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log-odds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retinopathy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5C15976-B51A-9979-8D23-DA3B061A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40" y="1973336"/>
            <a:ext cx="5140202" cy="4334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example, our prediction head is simple logistic regression on the features extracted by the CNN encoder.</a:t>
            </a:r>
          </a:p>
        </p:txBody>
      </p:sp>
    </p:spTree>
    <p:extLst>
      <p:ext uri="{BB962C8B-B14F-4D97-AF65-F5344CB8AC3E}">
        <p14:creationId xmlns:p14="http://schemas.microsoft.com/office/powerpoint/2010/main" val="3914344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(Enhance!) Inspecting the prediction head: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28A487-B7BB-E609-A980-BE3DFAC0F0EE}"/>
              </a:ext>
            </a:extLst>
          </p:cNvPr>
          <p:cNvSpPr txBox="1"/>
          <p:nvPr/>
        </p:nvSpPr>
        <p:spPr>
          <a:xfrm>
            <a:off x="9876875" y="4081194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4412-3E82-26A1-A811-4DB72373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98536" y="3048510"/>
            <a:ext cx="469900" cy="26543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D64E67-D70D-9592-7F86-668BFDC48854}"/>
              </a:ext>
            </a:extLst>
          </p:cNvPr>
          <p:cNvCxnSpPr>
            <a:cxnSpLocks/>
          </p:cNvCxnSpPr>
          <p:nvPr/>
        </p:nvCxnSpPr>
        <p:spPr>
          <a:xfrm flipV="1">
            <a:off x="7862266" y="3577918"/>
            <a:ext cx="532161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8D5DD8-5B27-83C4-4273-2CF3432552B0}"/>
              </a:ext>
            </a:extLst>
          </p:cNvPr>
          <p:cNvCxnSpPr>
            <a:cxnSpLocks/>
          </p:cNvCxnSpPr>
          <p:nvPr/>
        </p:nvCxnSpPr>
        <p:spPr>
          <a:xfrm flipV="1">
            <a:off x="7436381" y="3577918"/>
            <a:ext cx="889806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C1A175-5B74-E155-60C2-434C6B984017}"/>
              </a:ext>
            </a:extLst>
          </p:cNvPr>
          <p:cNvCxnSpPr>
            <a:cxnSpLocks/>
          </p:cNvCxnSpPr>
          <p:nvPr/>
        </p:nvCxnSpPr>
        <p:spPr>
          <a:xfrm flipV="1">
            <a:off x="8326187" y="3569220"/>
            <a:ext cx="180000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FA67ED-77CD-80C3-8BA9-C02EB6B7C62E}"/>
              </a:ext>
            </a:extLst>
          </p:cNvPr>
          <p:cNvCxnSpPr>
            <a:cxnSpLocks/>
          </p:cNvCxnSpPr>
          <p:nvPr/>
        </p:nvCxnSpPr>
        <p:spPr>
          <a:xfrm flipH="1" flipV="1">
            <a:off x="8574427" y="3569220"/>
            <a:ext cx="150807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A3EC6D-4623-E6AC-9FF1-0A4DB4EA5C75}"/>
              </a:ext>
            </a:extLst>
          </p:cNvPr>
          <p:cNvCxnSpPr>
            <a:cxnSpLocks/>
          </p:cNvCxnSpPr>
          <p:nvPr/>
        </p:nvCxnSpPr>
        <p:spPr>
          <a:xfrm flipH="1" flipV="1">
            <a:off x="8648871" y="3560522"/>
            <a:ext cx="533201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79318F-EF7B-AB23-4545-493D6AFA613E}"/>
              </a:ext>
            </a:extLst>
          </p:cNvPr>
          <p:cNvCxnSpPr>
            <a:cxnSpLocks/>
          </p:cNvCxnSpPr>
          <p:nvPr/>
        </p:nvCxnSpPr>
        <p:spPr>
          <a:xfrm flipH="1" flipV="1">
            <a:off x="8764227" y="3577918"/>
            <a:ext cx="799935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C73CDCA-CA37-7640-DE1C-2A9AAE543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015428"/>
              </p:ext>
            </p:extLst>
          </p:nvPr>
        </p:nvGraphicFramePr>
        <p:xfrm>
          <a:off x="7862266" y="3109747"/>
          <a:ext cx="1319805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35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DFC662A-FFE1-2A80-927E-63512B1520A5}"/>
              </a:ext>
            </a:extLst>
          </p:cNvPr>
          <p:cNvSpPr txBox="1"/>
          <p:nvPr/>
        </p:nvSpPr>
        <p:spPr>
          <a:xfrm>
            <a:off x="9231068" y="3033634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/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softmax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059022-19E7-E65D-240F-02CF48B1D941}"/>
              </a:ext>
            </a:extLst>
          </p:cNvPr>
          <p:cNvCxnSpPr>
            <a:cxnSpLocks/>
            <a:stCxn id="48" idx="0"/>
            <a:endCxn id="50" idx="4"/>
          </p:cNvCxnSpPr>
          <p:nvPr/>
        </p:nvCxnSpPr>
        <p:spPr>
          <a:xfrm flipV="1">
            <a:off x="8522168" y="2855342"/>
            <a:ext cx="0" cy="254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C65A0E-C1C1-6B79-A89F-1AD2FE983709}"/>
              </a:ext>
            </a:extLst>
          </p:cNvPr>
          <p:cNvCxnSpPr>
            <a:cxnSpLocks/>
            <a:stCxn id="50" idx="0"/>
            <a:endCxn id="27" idx="2"/>
          </p:cNvCxnSpPr>
          <p:nvPr/>
        </p:nvCxnSpPr>
        <p:spPr>
          <a:xfrm flipV="1">
            <a:off x="8522168" y="2090109"/>
            <a:ext cx="0" cy="30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/>
              <p:nvPr/>
            </p:nvSpPr>
            <p:spPr>
              <a:xfrm>
                <a:off x="9270890" y="1584043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890" y="1584043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B84647D5-5041-0A13-64D4-5F5230075D51}"/>
              </a:ext>
            </a:extLst>
          </p:cNvPr>
          <p:cNvSpPr txBox="1"/>
          <p:nvPr/>
        </p:nvSpPr>
        <p:spPr>
          <a:xfrm>
            <a:off x="9876875" y="1561094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probability of dog, cat, fish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913A01-F889-8DAC-8B2F-45DFA6C4ABEA}"/>
              </a:ext>
            </a:extLst>
          </p:cNvPr>
          <p:cNvSpPr txBox="1"/>
          <p:nvPr/>
        </p:nvSpPr>
        <p:spPr>
          <a:xfrm>
            <a:off x="9777388" y="3037475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log-odds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dog, cat, fish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5C15976-B51A-9979-8D23-DA3B061A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40" y="1973336"/>
            <a:ext cx="5140202" cy="43347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example, our prediction head is simple logistic regression on the features extracted by the CNN encoder.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we start with a multi-class (rather than binary) prediction head.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1975D3B-BC7F-6984-2735-1D68633ED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347098"/>
              </p:ext>
            </p:extLst>
          </p:nvPr>
        </p:nvGraphicFramePr>
        <p:xfrm>
          <a:off x="7862266" y="1630636"/>
          <a:ext cx="1319805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35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A4C7A4F9-5655-6D82-C351-16DDC6E297C0}"/>
              </a:ext>
            </a:extLst>
          </p:cNvPr>
          <p:cNvSpPr txBox="1"/>
          <p:nvPr/>
        </p:nvSpPr>
        <p:spPr>
          <a:xfrm>
            <a:off x="9723898" y="2272739"/>
            <a:ext cx="2336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multi-class sigmoid)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5ADA2A5-5F1B-56C3-D398-6B5EE8B56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519" y="6455518"/>
            <a:ext cx="1667929" cy="16212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024A33-82D8-E718-917A-51907567D2F7}"/>
              </a:ext>
            </a:extLst>
          </p:cNvPr>
          <p:cNvCxnSpPr>
            <a:cxnSpLocks/>
          </p:cNvCxnSpPr>
          <p:nvPr/>
        </p:nvCxnSpPr>
        <p:spPr>
          <a:xfrm flipV="1">
            <a:off x="8533485" y="6041825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C105A6-CDC3-C0B0-2A99-C36346EAA617}"/>
              </a:ext>
            </a:extLst>
          </p:cNvPr>
          <p:cNvCxnSpPr>
            <a:cxnSpLocks/>
          </p:cNvCxnSpPr>
          <p:nvPr/>
        </p:nvCxnSpPr>
        <p:spPr>
          <a:xfrm flipV="1">
            <a:off x="8533485" y="466415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BB92BF-E036-89C7-D683-DE13621B69C5}"/>
              </a:ext>
            </a:extLst>
          </p:cNvPr>
          <p:cNvSpPr/>
          <p:nvPr/>
        </p:nvSpPr>
        <p:spPr>
          <a:xfrm>
            <a:off x="7668772" y="5026989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3100714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Replace the prediction head.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28A487-B7BB-E609-A980-BE3DFAC0F0EE}"/>
              </a:ext>
            </a:extLst>
          </p:cNvPr>
          <p:cNvSpPr txBox="1"/>
          <p:nvPr/>
        </p:nvSpPr>
        <p:spPr>
          <a:xfrm>
            <a:off x="9876875" y="4081194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4412-3E82-26A1-A811-4DB72373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98536" y="3048510"/>
            <a:ext cx="469900" cy="26543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D64E67-D70D-9592-7F86-668BFDC48854}"/>
              </a:ext>
            </a:extLst>
          </p:cNvPr>
          <p:cNvCxnSpPr>
            <a:cxnSpLocks/>
          </p:cNvCxnSpPr>
          <p:nvPr/>
        </p:nvCxnSpPr>
        <p:spPr>
          <a:xfrm flipV="1">
            <a:off x="7862266" y="3577918"/>
            <a:ext cx="532161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8D5DD8-5B27-83C4-4273-2CF3432552B0}"/>
              </a:ext>
            </a:extLst>
          </p:cNvPr>
          <p:cNvCxnSpPr>
            <a:cxnSpLocks/>
          </p:cNvCxnSpPr>
          <p:nvPr/>
        </p:nvCxnSpPr>
        <p:spPr>
          <a:xfrm flipV="1">
            <a:off x="7436381" y="3577918"/>
            <a:ext cx="889806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C1A175-5B74-E155-60C2-434C6B984017}"/>
              </a:ext>
            </a:extLst>
          </p:cNvPr>
          <p:cNvCxnSpPr>
            <a:cxnSpLocks/>
          </p:cNvCxnSpPr>
          <p:nvPr/>
        </p:nvCxnSpPr>
        <p:spPr>
          <a:xfrm flipV="1">
            <a:off x="8326187" y="3569220"/>
            <a:ext cx="180000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FA67ED-77CD-80C3-8BA9-C02EB6B7C62E}"/>
              </a:ext>
            </a:extLst>
          </p:cNvPr>
          <p:cNvCxnSpPr>
            <a:cxnSpLocks/>
          </p:cNvCxnSpPr>
          <p:nvPr/>
        </p:nvCxnSpPr>
        <p:spPr>
          <a:xfrm flipH="1" flipV="1">
            <a:off x="8574427" y="3569220"/>
            <a:ext cx="150807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A3EC6D-4623-E6AC-9FF1-0A4DB4EA5C75}"/>
              </a:ext>
            </a:extLst>
          </p:cNvPr>
          <p:cNvCxnSpPr>
            <a:cxnSpLocks/>
          </p:cNvCxnSpPr>
          <p:nvPr/>
        </p:nvCxnSpPr>
        <p:spPr>
          <a:xfrm flipH="1" flipV="1">
            <a:off x="8648871" y="3560522"/>
            <a:ext cx="533201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79318F-EF7B-AB23-4545-493D6AFA613E}"/>
              </a:ext>
            </a:extLst>
          </p:cNvPr>
          <p:cNvCxnSpPr>
            <a:cxnSpLocks/>
          </p:cNvCxnSpPr>
          <p:nvPr/>
        </p:nvCxnSpPr>
        <p:spPr>
          <a:xfrm flipH="1" flipV="1">
            <a:off x="8764227" y="3577918"/>
            <a:ext cx="799935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C73CDCA-CA37-7640-DE1C-2A9AAE543A70}"/>
              </a:ext>
            </a:extLst>
          </p:cNvPr>
          <p:cNvGraphicFramePr>
            <a:graphicFrameLocks noGrp="1"/>
          </p:cNvGraphicFramePr>
          <p:nvPr/>
        </p:nvGraphicFramePr>
        <p:xfrm>
          <a:off x="7862266" y="3109747"/>
          <a:ext cx="1319805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35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DFC662A-FFE1-2A80-927E-63512B1520A5}"/>
              </a:ext>
            </a:extLst>
          </p:cNvPr>
          <p:cNvSpPr txBox="1"/>
          <p:nvPr/>
        </p:nvSpPr>
        <p:spPr>
          <a:xfrm>
            <a:off x="9231068" y="3033634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/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softmax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059022-19E7-E65D-240F-02CF48B1D941}"/>
              </a:ext>
            </a:extLst>
          </p:cNvPr>
          <p:cNvCxnSpPr>
            <a:cxnSpLocks/>
            <a:stCxn id="48" idx="0"/>
            <a:endCxn id="50" idx="4"/>
          </p:cNvCxnSpPr>
          <p:nvPr/>
        </p:nvCxnSpPr>
        <p:spPr>
          <a:xfrm flipV="1">
            <a:off x="8522168" y="2855342"/>
            <a:ext cx="0" cy="254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C65A0E-C1C1-6B79-A89F-1AD2FE983709}"/>
              </a:ext>
            </a:extLst>
          </p:cNvPr>
          <p:cNvCxnSpPr>
            <a:cxnSpLocks/>
            <a:stCxn id="50" idx="0"/>
            <a:endCxn id="27" idx="2"/>
          </p:cNvCxnSpPr>
          <p:nvPr/>
        </p:nvCxnSpPr>
        <p:spPr>
          <a:xfrm flipV="1">
            <a:off x="8522168" y="2090109"/>
            <a:ext cx="0" cy="30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/>
              <p:nvPr/>
            </p:nvSpPr>
            <p:spPr>
              <a:xfrm>
                <a:off x="9270890" y="1584043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0890" y="1584043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B84647D5-5041-0A13-64D4-5F5230075D51}"/>
              </a:ext>
            </a:extLst>
          </p:cNvPr>
          <p:cNvSpPr txBox="1"/>
          <p:nvPr/>
        </p:nvSpPr>
        <p:spPr>
          <a:xfrm>
            <a:off x="9876875" y="1561094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probability of dog, cat, fish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7913A01-F889-8DAC-8B2F-45DFA6C4ABEA}"/>
              </a:ext>
            </a:extLst>
          </p:cNvPr>
          <p:cNvSpPr txBox="1"/>
          <p:nvPr/>
        </p:nvSpPr>
        <p:spPr>
          <a:xfrm>
            <a:off x="9777388" y="3037475"/>
            <a:ext cx="20306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log-odds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dog, cat, fish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5C15976-B51A-9979-8D23-DA3B061A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40" y="1973336"/>
            <a:ext cx="5140202" cy="43347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 this example, our prediction head is simple logistic regression on the features extracted by the CNN encoder.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we start with a multi-class (rather than binary) prediction head.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to make predictions about a new set of labels, so we cut off the prediction head…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1975D3B-BC7F-6984-2735-1D68633EDC56}"/>
              </a:ext>
            </a:extLst>
          </p:cNvPr>
          <p:cNvGraphicFramePr>
            <a:graphicFrameLocks noGrp="1"/>
          </p:cNvGraphicFramePr>
          <p:nvPr/>
        </p:nvGraphicFramePr>
        <p:xfrm>
          <a:off x="7862266" y="1630636"/>
          <a:ext cx="1319805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35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9935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A4C7A4F9-5655-6D82-C351-16DDC6E297C0}"/>
              </a:ext>
            </a:extLst>
          </p:cNvPr>
          <p:cNvSpPr txBox="1"/>
          <p:nvPr/>
        </p:nvSpPr>
        <p:spPr>
          <a:xfrm>
            <a:off x="9723898" y="2272739"/>
            <a:ext cx="2336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(i.e. multi-class sigmoid)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5ADA2A5-5F1B-56C3-D398-6B5EE8B56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9519" y="6455518"/>
            <a:ext cx="1667929" cy="16212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024A33-82D8-E718-917A-51907567D2F7}"/>
              </a:ext>
            </a:extLst>
          </p:cNvPr>
          <p:cNvCxnSpPr>
            <a:cxnSpLocks/>
          </p:cNvCxnSpPr>
          <p:nvPr/>
        </p:nvCxnSpPr>
        <p:spPr>
          <a:xfrm flipV="1">
            <a:off x="8533485" y="6041825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C105A6-CDC3-C0B0-2A99-C36346EAA617}"/>
              </a:ext>
            </a:extLst>
          </p:cNvPr>
          <p:cNvCxnSpPr>
            <a:cxnSpLocks/>
          </p:cNvCxnSpPr>
          <p:nvPr/>
        </p:nvCxnSpPr>
        <p:spPr>
          <a:xfrm flipV="1">
            <a:off x="8533485" y="466415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BB92BF-E036-89C7-D683-DE13621B69C5}"/>
              </a:ext>
            </a:extLst>
          </p:cNvPr>
          <p:cNvSpPr/>
          <p:nvPr/>
        </p:nvSpPr>
        <p:spPr>
          <a:xfrm>
            <a:off x="7668772" y="5026989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41B3AB4-5B6F-9CE0-381A-49BA1ADD6AD1}"/>
              </a:ext>
            </a:extLst>
          </p:cNvPr>
          <p:cNvCxnSpPr>
            <a:cxnSpLocks/>
          </p:cNvCxnSpPr>
          <p:nvPr/>
        </p:nvCxnSpPr>
        <p:spPr>
          <a:xfrm>
            <a:off x="6503466" y="3914995"/>
            <a:ext cx="4005442" cy="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03316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Replace the prediction head.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28A487-B7BB-E609-A980-BE3DFAC0F0EE}"/>
              </a:ext>
            </a:extLst>
          </p:cNvPr>
          <p:cNvSpPr txBox="1"/>
          <p:nvPr/>
        </p:nvSpPr>
        <p:spPr>
          <a:xfrm>
            <a:off x="9876875" y="4081194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4412-3E82-26A1-A811-4DB72373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98536" y="3048510"/>
            <a:ext cx="469900" cy="2654300"/>
          </a:xfrm>
          <a:prstGeom prst="rect">
            <a:avLst/>
          </a:prstGeom>
        </p:spPr>
      </p:pic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5C15976-B51A-9979-8D23-DA3B061A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40" y="1973336"/>
            <a:ext cx="5140202" cy="433474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In this example, our prediction head is simple logistic regression on the features extracted by the CNN encoder.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we start with a multi-class (rather than binary) prediction head.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to make predictions about a new set of labels, so we cut off the prediction head…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5ADA2A5-5F1B-56C3-D398-6B5EE8B56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519" y="6455518"/>
            <a:ext cx="1667929" cy="162122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024A33-82D8-E718-917A-51907567D2F7}"/>
              </a:ext>
            </a:extLst>
          </p:cNvPr>
          <p:cNvCxnSpPr>
            <a:cxnSpLocks/>
          </p:cNvCxnSpPr>
          <p:nvPr/>
        </p:nvCxnSpPr>
        <p:spPr>
          <a:xfrm flipV="1">
            <a:off x="8533485" y="6041825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C105A6-CDC3-C0B0-2A99-C36346EAA617}"/>
              </a:ext>
            </a:extLst>
          </p:cNvPr>
          <p:cNvCxnSpPr>
            <a:cxnSpLocks/>
          </p:cNvCxnSpPr>
          <p:nvPr/>
        </p:nvCxnSpPr>
        <p:spPr>
          <a:xfrm flipV="1">
            <a:off x="8533485" y="466415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BB92BF-E036-89C7-D683-DE13621B69C5}"/>
              </a:ext>
            </a:extLst>
          </p:cNvPr>
          <p:cNvSpPr/>
          <p:nvPr/>
        </p:nvSpPr>
        <p:spPr>
          <a:xfrm>
            <a:off x="7668772" y="5026989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A39243C-37A9-A477-B283-E55808F86B06}"/>
              </a:ext>
            </a:extLst>
          </p:cNvPr>
          <p:cNvCxnSpPr>
            <a:cxnSpLocks/>
          </p:cNvCxnSpPr>
          <p:nvPr/>
        </p:nvCxnSpPr>
        <p:spPr>
          <a:xfrm>
            <a:off x="6503466" y="3914995"/>
            <a:ext cx="4005442" cy="0"/>
          </a:xfrm>
          <a:prstGeom prst="line">
            <a:avLst/>
          </a:prstGeom>
          <a:ln w="76200">
            <a:solidFill>
              <a:srgbClr val="FF0000"/>
            </a:solidFill>
            <a:prstDash val="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69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1">
            <a:extLst>
              <a:ext uri="{FF2B5EF4-FFF2-40B4-BE49-F238E27FC236}">
                <a16:creationId xmlns:a16="http://schemas.microsoft.com/office/drawing/2014/main" id="{B458246D-1AA2-0B46-8422-C80506A22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Replace the prediction head.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28A487-B7BB-E609-A980-BE3DFAC0F0EE}"/>
              </a:ext>
            </a:extLst>
          </p:cNvPr>
          <p:cNvSpPr txBox="1"/>
          <p:nvPr/>
        </p:nvSpPr>
        <p:spPr>
          <a:xfrm>
            <a:off x="9876875" y="4081194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504412-3E82-26A1-A811-4DB723739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298536" y="3048510"/>
            <a:ext cx="469900" cy="2654300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CD64E67-D70D-9592-7F86-668BFDC48854}"/>
              </a:ext>
            </a:extLst>
          </p:cNvPr>
          <p:cNvCxnSpPr>
            <a:cxnSpLocks/>
          </p:cNvCxnSpPr>
          <p:nvPr/>
        </p:nvCxnSpPr>
        <p:spPr>
          <a:xfrm flipV="1">
            <a:off x="7862266" y="3577918"/>
            <a:ext cx="532161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18D5DD8-5B27-83C4-4273-2CF3432552B0}"/>
              </a:ext>
            </a:extLst>
          </p:cNvPr>
          <p:cNvCxnSpPr>
            <a:cxnSpLocks/>
          </p:cNvCxnSpPr>
          <p:nvPr/>
        </p:nvCxnSpPr>
        <p:spPr>
          <a:xfrm flipV="1">
            <a:off x="7436381" y="3577918"/>
            <a:ext cx="889806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1C1A175-5B74-E155-60C2-434C6B984017}"/>
              </a:ext>
            </a:extLst>
          </p:cNvPr>
          <p:cNvCxnSpPr>
            <a:cxnSpLocks/>
          </p:cNvCxnSpPr>
          <p:nvPr/>
        </p:nvCxnSpPr>
        <p:spPr>
          <a:xfrm flipV="1">
            <a:off x="8326187" y="3569220"/>
            <a:ext cx="180000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6FA67ED-77CD-80C3-8BA9-C02EB6B7C62E}"/>
              </a:ext>
            </a:extLst>
          </p:cNvPr>
          <p:cNvCxnSpPr>
            <a:cxnSpLocks/>
          </p:cNvCxnSpPr>
          <p:nvPr/>
        </p:nvCxnSpPr>
        <p:spPr>
          <a:xfrm flipH="1" flipV="1">
            <a:off x="8574427" y="3569220"/>
            <a:ext cx="150807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EA3EC6D-4623-E6AC-9FF1-0A4DB4EA5C75}"/>
              </a:ext>
            </a:extLst>
          </p:cNvPr>
          <p:cNvCxnSpPr>
            <a:cxnSpLocks/>
          </p:cNvCxnSpPr>
          <p:nvPr/>
        </p:nvCxnSpPr>
        <p:spPr>
          <a:xfrm flipH="1" flipV="1">
            <a:off x="8648871" y="3560522"/>
            <a:ext cx="533201" cy="571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79318F-EF7B-AB23-4545-493D6AFA613E}"/>
              </a:ext>
            </a:extLst>
          </p:cNvPr>
          <p:cNvCxnSpPr>
            <a:cxnSpLocks/>
          </p:cNvCxnSpPr>
          <p:nvPr/>
        </p:nvCxnSpPr>
        <p:spPr>
          <a:xfrm flipH="1" flipV="1">
            <a:off x="8764227" y="3577918"/>
            <a:ext cx="799935" cy="5540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C73CDCA-CA37-7640-DE1C-2A9AAE543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49740"/>
              </p:ext>
            </p:extLst>
          </p:nvPr>
        </p:nvGraphicFramePr>
        <p:xfrm>
          <a:off x="7668772" y="3109747"/>
          <a:ext cx="1729424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35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3893634615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9DFC662A-FFE1-2A80-927E-63512B1520A5}"/>
              </a:ext>
            </a:extLst>
          </p:cNvPr>
          <p:cNvSpPr txBox="1"/>
          <p:nvPr/>
        </p:nvSpPr>
        <p:spPr>
          <a:xfrm>
            <a:off x="9435370" y="3030787"/>
            <a:ext cx="69565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/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dirty="0" smtClean="0">
                          <a:latin typeface="Cambria Math" panose="02040503050406030204" pitchFamily="18" charset="0"/>
                        </a:rPr>
                        <m:t>softmax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6F80ECD-CA3F-B555-F088-B305212EC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626" y="2395869"/>
                <a:ext cx="1479084" cy="459473"/>
              </a:xfrm>
              <a:prstGeom prst="ellipse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0059022-19E7-E65D-240F-02CF48B1D941}"/>
              </a:ext>
            </a:extLst>
          </p:cNvPr>
          <p:cNvCxnSpPr>
            <a:cxnSpLocks/>
            <a:stCxn id="48" idx="0"/>
            <a:endCxn id="50" idx="4"/>
          </p:cNvCxnSpPr>
          <p:nvPr/>
        </p:nvCxnSpPr>
        <p:spPr>
          <a:xfrm flipH="1" flipV="1">
            <a:off x="8522168" y="2855342"/>
            <a:ext cx="11316" cy="254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7C65A0E-C1C1-6B79-A89F-1AD2FE983709}"/>
              </a:ext>
            </a:extLst>
          </p:cNvPr>
          <p:cNvCxnSpPr>
            <a:cxnSpLocks/>
            <a:stCxn id="50" idx="0"/>
            <a:endCxn id="27" idx="2"/>
          </p:cNvCxnSpPr>
          <p:nvPr/>
        </p:nvCxnSpPr>
        <p:spPr>
          <a:xfrm flipV="1">
            <a:off x="8522168" y="2090109"/>
            <a:ext cx="11316" cy="305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/>
              <p:nvPr/>
            </p:nvSpPr>
            <p:spPr>
              <a:xfrm>
                <a:off x="9394049" y="1584043"/>
                <a:ext cx="482826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5541B84-2E37-44E4-013E-5D3E14F87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4049" y="1584043"/>
                <a:ext cx="482826" cy="512576"/>
              </a:xfrm>
              <a:prstGeom prst="rect">
                <a:avLst/>
              </a:prstGeom>
              <a:blipFill>
                <a:blip r:embed="rId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>
            <a:extLst>
              <a:ext uri="{FF2B5EF4-FFF2-40B4-BE49-F238E27FC236}">
                <a16:creationId xmlns:a16="http://schemas.microsoft.com/office/drawing/2014/main" id="{B84647D5-5041-0A13-64D4-5F5230075D51}"/>
              </a:ext>
            </a:extLst>
          </p:cNvPr>
          <p:cNvSpPr txBox="1"/>
          <p:nvPr/>
        </p:nvSpPr>
        <p:spPr>
          <a:xfrm>
            <a:off x="9912969" y="1444873"/>
            <a:ext cx="2225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probability of melanoma, carcinoma, keratosis, nevus</a:t>
            </a:r>
          </a:p>
        </p:txBody>
      </p: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D5C15976-B51A-9979-8D23-DA3B061AF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40" y="1973336"/>
            <a:ext cx="5140202" cy="433474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In this example, our prediction head is simple logistic regression on the features extracted by the CNN encoder.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we start with a multi-class (rather than binary) prediction head.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want to make predictions about a new set of labels, so we cut off the prediction head…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…and replace it with a new one appropriate for our new prediction task.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C1975D3B-BC7F-6984-2735-1D68633ED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673192"/>
              </p:ext>
            </p:extLst>
          </p:nvPr>
        </p:nvGraphicFramePr>
        <p:xfrm>
          <a:off x="7668772" y="1630636"/>
          <a:ext cx="1729424" cy="459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35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1191468181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380322662"/>
                    </a:ext>
                  </a:extLst>
                </a:gridCol>
                <a:gridCol w="432356">
                  <a:extLst>
                    <a:ext uri="{9D8B030D-6E8A-4147-A177-3AD203B41FA5}">
                      <a16:colId xmlns:a16="http://schemas.microsoft.com/office/drawing/2014/main" val="2430503596"/>
                    </a:ext>
                  </a:extLst>
                </a:gridCol>
              </a:tblGrid>
              <a:tr h="4594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9024A33-82D8-E718-917A-51907567D2F7}"/>
              </a:ext>
            </a:extLst>
          </p:cNvPr>
          <p:cNvCxnSpPr>
            <a:cxnSpLocks/>
          </p:cNvCxnSpPr>
          <p:nvPr/>
        </p:nvCxnSpPr>
        <p:spPr>
          <a:xfrm flipV="1">
            <a:off x="8533485" y="6041825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BC105A6-CDC3-C0B0-2A99-C36346EAA617}"/>
              </a:ext>
            </a:extLst>
          </p:cNvPr>
          <p:cNvCxnSpPr>
            <a:cxnSpLocks/>
          </p:cNvCxnSpPr>
          <p:nvPr/>
        </p:nvCxnSpPr>
        <p:spPr>
          <a:xfrm flipV="1">
            <a:off x="8533485" y="466415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BBB92BF-E036-89C7-D683-DE13621B69C5}"/>
              </a:ext>
            </a:extLst>
          </p:cNvPr>
          <p:cNvSpPr/>
          <p:nvPr/>
        </p:nvSpPr>
        <p:spPr>
          <a:xfrm>
            <a:off x="7668772" y="5026989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pic>
        <p:nvPicPr>
          <p:cNvPr id="28" name="Picture 2" descr="Figure 2">
            <a:extLst>
              <a:ext uri="{FF2B5EF4-FFF2-40B4-BE49-F238E27FC236}">
                <a16:creationId xmlns:a16="http://schemas.microsoft.com/office/drawing/2014/main" id="{9C12EB3B-78B2-291F-33EA-C69D73911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7736746" y="6492875"/>
            <a:ext cx="1593475" cy="1593475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927D9F2-9910-2FCF-141A-20F30B0003A3}"/>
              </a:ext>
            </a:extLst>
          </p:cNvPr>
          <p:cNvSpPr txBox="1"/>
          <p:nvPr/>
        </p:nvSpPr>
        <p:spPr>
          <a:xfrm>
            <a:off x="9912969" y="2923984"/>
            <a:ext cx="2225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log-odds of melanoma, carcinoma, keratosis, nevus</a:t>
            </a:r>
          </a:p>
        </p:txBody>
      </p:sp>
    </p:spTree>
    <p:extLst>
      <p:ext uri="{BB962C8B-B14F-4D97-AF65-F5344CB8AC3E}">
        <p14:creationId xmlns:p14="http://schemas.microsoft.com/office/powerpoint/2010/main" val="1995640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BC46-9ABA-7CA1-509A-615FA6B71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Train it on your data.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177E3-FDEE-4C97-EB96-D13B29EC0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Finally, you train the model with your dataset of medical images.</a:t>
            </a:r>
          </a:p>
          <a:p>
            <a:r>
              <a:rPr lang="en-US" dirty="0"/>
              <a:t>You train the same way you’d train any other model.*</a:t>
            </a:r>
          </a:p>
          <a:p>
            <a:r>
              <a:rPr lang="en-US" dirty="0"/>
              <a:t>The prediction head is new, so parameters in this layer are learned entirely from your data.</a:t>
            </a:r>
          </a:p>
          <a:p>
            <a:r>
              <a:rPr lang="en-US" dirty="0"/>
              <a:t>The CNN encoder is not new, so we say parameters in the encoder are </a:t>
            </a:r>
            <a:r>
              <a:rPr lang="en-US" i="1" dirty="0"/>
              <a:t>fine-tuned</a:t>
            </a:r>
            <a:r>
              <a:rPr lang="en-US" dirty="0"/>
              <a:t> to your data.</a:t>
            </a:r>
          </a:p>
          <a:p>
            <a:r>
              <a:rPr lang="en-US" dirty="0"/>
              <a:t>You’ll need a big dataset (e.g. 1k), but since you started with a pre-trained model, not as big as if you trained from scratch (e.g. 1M).</a:t>
            </a:r>
          </a:p>
          <a:p>
            <a:r>
              <a:rPr lang="en-US" dirty="0"/>
              <a:t>This process (steps 1-3) is called </a:t>
            </a:r>
            <a:r>
              <a:rPr lang="en-US" i="1" dirty="0"/>
              <a:t>transfer learning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*with a few caveats</a:t>
            </a:r>
          </a:p>
        </p:txBody>
      </p:sp>
    </p:spTree>
    <p:extLst>
      <p:ext uri="{BB962C8B-B14F-4D97-AF65-F5344CB8AC3E}">
        <p14:creationId xmlns:p14="http://schemas.microsoft.com/office/powerpoint/2010/main" val="373135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can CNNs do?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C848-F60E-FE45-AD65-FA727DB7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Classification, Detection, Segmentation…</a:t>
            </a:r>
          </a:p>
        </p:txBody>
      </p:sp>
    </p:spTree>
    <p:extLst>
      <p:ext uri="{BB962C8B-B14F-4D97-AF65-F5344CB8AC3E}">
        <p14:creationId xmlns:p14="http://schemas.microsoft.com/office/powerpoint/2010/main" val="12796175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3680" y="1672390"/>
            <a:ext cx="1051194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arenR"/>
            </a:pPr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fine-tuning a pre-trained model tends to be </a:t>
            </a:r>
            <a:r>
              <a:rPr lang="en-US" sz="3200" b="1" dirty="0">
                <a:solidFill>
                  <a:srgbClr val="333333"/>
                </a:solidFill>
                <a:latin typeface="Arial" panose="020B0604020202020204" pitchFamily="34" charset="0"/>
              </a:rPr>
              <a:t>at least as good as learning from scratch </a:t>
            </a:r>
          </a:p>
          <a:p>
            <a:pPr lvl="1"/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(empirical result)</a:t>
            </a:r>
          </a:p>
          <a:p>
            <a:pPr marL="342900" indent="-342900">
              <a:buAutoNum type="arabicParenR"/>
            </a:pPr>
            <a:endParaRPr lang="en-US" sz="32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2) freeze early layers and fine-tune later layers</a:t>
            </a: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	</a:t>
            </a:r>
            <a:r>
              <a:rPr lang="en-US" sz="3200" b="1" dirty="0">
                <a:solidFill>
                  <a:srgbClr val="333333"/>
                </a:solidFill>
                <a:latin typeface="Arial" panose="020B0604020202020204" pitchFamily="34" charset="0"/>
              </a:rPr>
              <a:t>more data → fine-tune more layers</a:t>
            </a:r>
          </a:p>
          <a:p>
            <a:endParaRPr lang="en-US" sz="32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sz="3200" dirty="0">
                <a:solidFill>
                  <a:srgbClr val="333333"/>
                </a:solidFill>
                <a:latin typeface="Arial" panose="020B0604020202020204" pitchFamily="34" charset="0"/>
              </a:rPr>
              <a:t>3) best tuning depth depends on the application, and 	should be explored as a hyperparameter</a:t>
            </a:r>
            <a:endParaRPr lang="en-US" sz="3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B60E37-4056-0117-0E20-58D905A5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notes on fine-tuning:</a:t>
            </a:r>
          </a:p>
        </p:txBody>
      </p:sp>
    </p:spTree>
    <p:extLst>
      <p:ext uri="{BB962C8B-B14F-4D97-AF65-F5344CB8AC3E}">
        <p14:creationId xmlns:p14="http://schemas.microsoft.com/office/powerpoint/2010/main" val="4177146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6D181-78CC-524A-B22C-1D2969DC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Data Preprocessing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8B594D-38BB-F74E-A7B6-CB39D96ED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…also called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3936430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CNN: I know this one, it’s a goose!</a:t>
            </a:r>
          </a:p>
        </p:txBody>
      </p:sp>
      <p:pic>
        <p:nvPicPr>
          <p:cNvPr id="2050" name="Picture 2" descr="Funny Animal Photos: Goose Step">
            <a:extLst>
              <a:ext uri="{FF2B5EF4-FFF2-40B4-BE49-F238E27FC236}">
                <a16:creationId xmlns:a16="http://schemas.microsoft.com/office/drawing/2014/main" id="{FDA962CF-4D10-8946-B711-F660E68D9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10" y="1690688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589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CNN: I have no idea what this is.</a:t>
            </a:r>
          </a:p>
        </p:txBody>
      </p:sp>
      <p:pic>
        <p:nvPicPr>
          <p:cNvPr id="3" name="Picture 2" descr="Funny Animal Photos: Goose Step">
            <a:extLst>
              <a:ext uri="{FF2B5EF4-FFF2-40B4-BE49-F238E27FC236}">
                <a16:creationId xmlns:a16="http://schemas.microsoft.com/office/drawing/2014/main" id="{C6B9C190-F4F9-5C43-A543-6022A87A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506609" y="1608802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127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CNN: I’ve never seen anything like this in my life.</a:t>
            </a:r>
          </a:p>
        </p:txBody>
      </p:sp>
      <p:pic>
        <p:nvPicPr>
          <p:cNvPr id="3" name="Picture 2" descr="Funny Animal Photos: Goose Step">
            <a:extLst>
              <a:ext uri="{FF2B5EF4-FFF2-40B4-BE49-F238E27FC236}">
                <a16:creationId xmlns:a16="http://schemas.microsoft.com/office/drawing/2014/main" id="{C6B9C190-F4F9-5C43-A543-6022A87A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06609" y="1608802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96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CNN: I don’t see anything.</a:t>
            </a:r>
          </a:p>
        </p:txBody>
      </p:sp>
      <p:pic>
        <p:nvPicPr>
          <p:cNvPr id="3" name="Picture 2" descr="Funny Animal Photos: Goose Step">
            <a:extLst>
              <a:ext uri="{FF2B5EF4-FFF2-40B4-BE49-F238E27FC236}">
                <a16:creationId xmlns:a16="http://schemas.microsoft.com/office/drawing/2014/main" id="{C6B9C190-F4F9-5C43-A543-6022A87AB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609" y="1608802"/>
            <a:ext cx="5178780" cy="498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07692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6C0F3-1C30-3549-94A5-D5A0EB0AA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CNN: I think this is a space shuttle.</a:t>
            </a:r>
          </a:p>
        </p:txBody>
      </p:sp>
      <p:pic>
        <p:nvPicPr>
          <p:cNvPr id="2050" name="Picture 2" descr="Funny Animal Photos: Goose Step">
            <a:extLst>
              <a:ext uri="{FF2B5EF4-FFF2-40B4-BE49-F238E27FC236}">
                <a16:creationId xmlns:a16="http://schemas.microsoft.com/office/drawing/2014/main" id="{FDA962CF-4D10-8946-B711-F660E68D93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1" t="11524" r="25931" b="38407"/>
          <a:stretch/>
        </p:blipFill>
        <p:spPr bwMode="auto">
          <a:xfrm>
            <a:off x="4478740" y="1600998"/>
            <a:ext cx="3234520" cy="489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916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78837-F7A8-364E-AFF3-6D70EEEF5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Augment your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16BA-A918-5F49-A3A2-605AD0998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12366" cy="4351339"/>
          </a:xfrm>
        </p:spPr>
        <p:txBody>
          <a:bodyPr/>
          <a:lstStyle/>
          <a:p>
            <a:r>
              <a:rPr lang="en-US" dirty="0"/>
              <a:t>Apply random rotations, crops, brightness adjustments, stretching,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The details depend on the application.</a:t>
            </a:r>
          </a:p>
        </p:txBody>
      </p:sp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E5E7E9EC-497B-A144-9885-F018E841AF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754" t="50987" r="16449" b="27002"/>
          <a:stretch/>
        </p:blipFill>
        <p:spPr bwMode="auto">
          <a:xfrm>
            <a:off x="6755642" y="3440254"/>
            <a:ext cx="2715903" cy="2715903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lated image">
            <a:extLst>
              <a:ext uri="{FF2B5EF4-FFF2-40B4-BE49-F238E27FC236}">
                <a16:creationId xmlns:a16="http://schemas.microsoft.com/office/drawing/2014/main" id="{78265018-1666-F044-A9D1-68D1DBF58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381" y="3359609"/>
            <a:ext cx="3595550" cy="281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30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805CB-2EBA-D14D-91A4-A77034028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C524BE-6548-AC46-BB45-5E659AE09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CNNs can classify images or detect objects within images, including medically relevant findings.</a:t>
            </a:r>
          </a:p>
          <a:p>
            <a:pPr>
              <a:spcAft>
                <a:spcPts val="1200"/>
              </a:spcAft>
            </a:pPr>
            <a:r>
              <a:rPr lang="en-US" dirty="0"/>
              <a:t>CNNs work through hierarchical extraction of increasingly complex features.</a:t>
            </a:r>
          </a:p>
          <a:p>
            <a:pPr>
              <a:spcAft>
                <a:spcPts val="600"/>
              </a:spcAft>
            </a:pPr>
            <a:r>
              <a:rPr lang="en-US" dirty="0"/>
              <a:t>We can re-purpose a trained CNN to classify medical images by: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Finding and downloading code and parameters defining the existing model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Replacing the </a:t>
            </a:r>
            <a:r>
              <a:rPr lang="en-US" i="1" dirty="0"/>
              <a:t>final layer </a:t>
            </a:r>
            <a:r>
              <a:rPr lang="en-US" dirty="0"/>
              <a:t>(i.e., </a:t>
            </a:r>
            <a:r>
              <a:rPr lang="en-US" i="1" dirty="0"/>
              <a:t>prediction head</a:t>
            </a:r>
            <a:r>
              <a:rPr lang="en-US" dirty="0"/>
              <a:t>) with a new one suitable for our task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Training the model with our dataset to </a:t>
            </a:r>
            <a:r>
              <a:rPr lang="en-US" i="1" dirty="0"/>
              <a:t>learn</a:t>
            </a:r>
            <a:r>
              <a:rPr lang="en-US" dirty="0"/>
              <a:t> parameters in the prediction head and </a:t>
            </a:r>
            <a:r>
              <a:rPr lang="en-US" i="1" dirty="0"/>
              <a:t>fine-tune</a:t>
            </a:r>
            <a:r>
              <a:rPr lang="en-US" dirty="0"/>
              <a:t> parameters in the CNN encoder</a:t>
            </a:r>
          </a:p>
          <a:p>
            <a:pPr>
              <a:spcAft>
                <a:spcPts val="600"/>
              </a:spcAft>
            </a:pPr>
            <a:r>
              <a:rPr lang="en-US" dirty="0"/>
              <a:t>Applying random rotations, crops, brightness adjustments, </a:t>
            </a:r>
            <a:r>
              <a:rPr lang="en-US" dirty="0" err="1"/>
              <a:t>etc</a:t>
            </a:r>
            <a:r>
              <a:rPr lang="en-US" dirty="0"/>
              <a:t> during training makes the model robust to these variations if/when they are encountered</a:t>
            </a:r>
          </a:p>
        </p:txBody>
      </p:sp>
    </p:spTree>
    <p:extLst>
      <p:ext uri="{BB962C8B-B14F-4D97-AF65-F5344CB8AC3E}">
        <p14:creationId xmlns:p14="http://schemas.microsoft.com/office/powerpoint/2010/main" val="2397465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42F8F-4697-3042-88C9-1CDF07FE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922814"/>
            <a:ext cx="8128000" cy="4572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43D1953-70AB-EA4B-A592-D5538A1B7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1622"/>
            <a:ext cx="10515600" cy="1325563"/>
          </a:xfrm>
        </p:spPr>
        <p:txBody>
          <a:bodyPr/>
          <a:lstStyle/>
          <a:p>
            <a:r>
              <a:rPr lang="en-US" dirty="0"/>
              <a:t>Computer Vision (with a CNN)</a:t>
            </a:r>
          </a:p>
        </p:txBody>
      </p:sp>
    </p:spTree>
    <p:extLst>
      <p:ext uri="{BB962C8B-B14F-4D97-AF65-F5344CB8AC3E}">
        <p14:creationId xmlns:p14="http://schemas.microsoft.com/office/powerpoint/2010/main" val="3929158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3F6-8B6C-5F45-BE7A-3326099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A14030E-CA67-DE0C-C39A-C6ED069FA6CA}"/>
              </a:ext>
            </a:extLst>
          </p:cNvPr>
          <p:cNvCxnSpPr/>
          <p:nvPr/>
        </p:nvCxnSpPr>
        <p:spPr>
          <a:xfrm flipV="1">
            <a:off x="5818699" y="4134807"/>
            <a:ext cx="2768431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0DB9ED-EC9F-EB18-81A2-000EC24E2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865701"/>
              </p:ext>
            </p:extLst>
          </p:nvPr>
        </p:nvGraphicFramePr>
        <p:xfrm>
          <a:off x="8587130" y="3540447"/>
          <a:ext cx="210573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Diabetic retinopathy?</a:t>
                      </a:r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tx1"/>
                          </a:solidFill>
                        </a:rPr>
                        <a:t>(Yes/No)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pic>
        <p:nvPicPr>
          <p:cNvPr id="7" name="Picture 8" descr="Related image">
            <a:extLst>
              <a:ext uri="{FF2B5EF4-FFF2-40B4-BE49-F238E27FC236}">
                <a16:creationId xmlns:a16="http://schemas.microsoft.com/office/drawing/2014/main" id="{91DCB422-019A-2B00-219C-D7ABFAF2C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60" y="2462777"/>
            <a:ext cx="4267739" cy="3344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733D6D-FB5D-C651-3081-4317B106A2D8}"/>
              </a:ext>
            </a:extLst>
          </p:cNvPr>
          <p:cNvSpPr txBox="1"/>
          <p:nvPr/>
        </p:nvSpPr>
        <p:spPr>
          <a:xfrm>
            <a:off x="9446388" y="5950445"/>
            <a:ext cx="2492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Gulshan</a:t>
            </a:r>
            <a:r>
              <a:rPr lang="en-US" sz="1600" dirty="0"/>
              <a:t> et al. </a:t>
            </a:r>
            <a:r>
              <a:rPr lang="en-US" sz="1600" i="1" dirty="0"/>
              <a:t>JAMA </a:t>
            </a:r>
            <a:r>
              <a:rPr lang="en-US" sz="1600" dirty="0"/>
              <a:t>(2016)</a:t>
            </a:r>
          </a:p>
        </p:txBody>
      </p:sp>
    </p:spTree>
    <p:extLst>
      <p:ext uri="{BB962C8B-B14F-4D97-AF65-F5344CB8AC3E}">
        <p14:creationId xmlns:p14="http://schemas.microsoft.com/office/powerpoint/2010/main" val="233541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3F6-8B6C-5F45-BE7A-3326099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9126C67-7226-8CAA-3779-615138CD6641}"/>
              </a:ext>
            </a:extLst>
          </p:cNvPr>
          <p:cNvCxnSpPr/>
          <p:nvPr/>
        </p:nvCxnSpPr>
        <p:spPr>
          <a:xfrm flipV="1">
            <a:off x="5278371" y="4093242"/>
            <a:ext cx="2768431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1CC2367-A7CA-BBC7-FD3B-6DCD60AF8F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16695"/>
              </p:ext>
            </p:extLst>
          </p:nvPr>
        </p:nvGraphicFramePr>
        <p:xfrm>
          <a:off x="8046802" y="3724512"/>
          <a:ext cx="2105739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5739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Image Label?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(1000 classes)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pic>
        <p:nvPicPr>
          <p:cNvPr id="11" name="Picture 6" descr="Image result for lily">
            <a:extLst>
              <a:ext uri="{FF2B5EF4-FFF2-40B4-BE49-F238E27FC236}">
                <a16:creationId xmlns:a16="http://schemas.microsoft.com/office/drawing/2014/main" id="{EA8803D9-2FB8-BF71-EC20-E0FB46D12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564" y="2617838"/>
            <a:ext cx="2950807" cy="295080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776026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3F6-8B6C-5F45-BE7A-3326099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pic>
        <p:nvPicPr>
          <p:cNvPr id="4" name="Picture 1" descr="page8image382623008">
            <a:extLst>
              <a:ext uri="{FF2B5EF4-FFF2-40B4-BE49-F238E27FC236}">
                <a16:creationId xmlns:a16="http://schemas.microsoft.com/office/drawing/2014/main" id="{23A891D7-B9E6-414D-956D-75F727D5E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28900" y="2369126"/>
            <a:ext cx="6934200" cy="28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72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3F6-8B6C-5F45-BE7A-3326099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Classification</a:t>
            </a:r>
          </a:p>
        </p:txBody>
      </p:sp>
      <p:pic>
        <p:nvPicPr>
          <p:cNvPr id="5" name="Picture 2" descr="Figure 2">
            <a:extLst>
              <a:ext uri="{FF2B5EF4-FFF2-40B4-BE49-F238E27FC236}">
                <a16:creationId xmlns:a16="http://schemas.microsoft.com/office/drawing/2014/main" id="{A1D6D7B7-35B2-ECA7-3617-082F249483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99026" y="1839382"/>
            <a:ext cx="4993947" cy="358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0ADA2F-D035-9BF6-815E-B93C61067265}"/>
              </a:ext>
            </a:extLst>
          </p:cNvPr>
          <p:cNvSpPr/>
          <p:nvPr/>
        </p:nvSpPr>
        <p:spPr>
          <a:xfrm>
            <a:off x="3644101" y="5572336"/>
            <a:ext cx="4903795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b="1" dirty="0"/>
              <a:t>Dermatologist-level classification of skin cancer</a:t>
            </a:r>
          </a:p>
          <a:p>
            <a:pPr>
              <a:spcBef>
                <a:spcPct val="20000"/>
              </a:spcBef>
            </a:pPr>
            <a:r>
              <a:rPr lang="fr-FR" altLang="en-US" sz="1200" b="1" dirty="0"/>
              <a:t>Nature volume 542, pages 115–118 (02 </a:t>
            </a:r>
            <a:r>
              <a:rPr lang="fr-FR" altLang="en-US" sz="1200" b="1" dirty="0" err="1"/>
              <a:t>February</a:t>
            </a:r>
            <a:r>
              <a:rPr lang="fr-FR" altLang="en-US" sz="1200" b="1" dirty="0"/>
              <a:t> 2017)</a:t>
            </a:r>
            <a:endParaRPr lang="en-US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12782854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17539</TotalTime>
  <Words>2361</Words>
  <Application>Microsoft Macintosh PowerPoint</Application>
  <PresentationFormat>Widescreen</PresentationFormat>
  <Paragraphs>375</Paragraphs>
  <Slides>48</Slides>
  <Notes>27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-apple-system</vt:lpstr>
      <vt:lpstr>Arial</vt:lpstr>
      <vt:lpstr>Calibri</vt:lpstr>
      <vt:lpstr>Calibri Light</vt:lpstr>
      <vt:lpstr>Cambria Math</vt:lpstr>
      <vt:lpstr>Times New Roman</vt:lpstr>
      <vt:lpstr>2_Office Theme</vt:lpstr>
      <vt:lpstr>Medical Image Analysis with CNNs</vt:lpstr>
      <vt:lpstr>Overview</vt:lpstr>
      <vt:lpstr>Overview</vt:lpstr>
      <vt:lpstr>What can CNNs do?</vt:lpstr>
      <vt:lpstr>Computer Vision (with a CNN)</vt:lpstr>
      <vt:lpstr>Binary Classification</vt:lpstr>
      <vt:lpstr>Multi-Class Classification</vt:lpstr>
      <vt:lpstr>Multi-Class Classification</vt:lpstr>
      <vt:lpstr>Multi-Class Classification</vt:lpstr>
      <vt:lpstr>PowerPoint Presentation</vt:lpstr>
      <vt:lpstr>Object Detection in Medicine</vt:lpstr>
      <vt:lpstr>Semantic Segmentation</vt:lpstr>
      <vt:lpstr>Segmentation of optic disc, fovea and retinal vasculature  Journal of Computational Science, 20, 70-79 (2017).  </vt:lpstr>
      <vt:lpstr>Detect objects, classify them, and define their boundaries (i.e. segment)</vt:lpstr>
      <vt:lpstr>Why Segment?  -&gt; Precisely Identify Boundaries</vt:lpstr>
      <vt:lpstr>Why Segment? -&gt; Determine Areas or Volumes</vt:lpstr>
      <vt:lpstr>Why Segment? -&gt; Extract features when direct classification is not feasible</vt:lpstr>
      <vt:lpstr>Segmentation of Colon Polyps in Real Time</vt:lpstr>
      <vt:lpstr>What do they all have in common?</vt:lpstr>
      <vt:lpstr>Approach: Start with SegNet, then re-train to identify polyps</vt:lpstr>
      <vt:lpstr>What do they all have in common?</vt:lpstr>
      <vt:lpstr>How do CNNs work?</vt:lpstr>
      <vt:lpstr>Recall: the MLP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start with a pre-trained model?</vt:lpstr>
      <vt:lpstr>How do we build our CNN?</vt:lpstr>
      <vt:lpstr>Step 1. Download a trained image classification model.</vt:lpstr>
      <vt:lpstr>We can divide this model into two pieces:</vt:lpstr>
      <vt:lpstr>(Enhance!) Inspecting the prediction head:</vt:lpstr>
      <vt:lpstr>(Enhance!) Inspecting the prediction head:</vt:lpstr>
      <vt:lpstr>Step 2: Replace the prediction head.</vt:lpstr>
      <vt:lpstr>Step 2: Replace the prediction head.</vt:lpstr>
      <vt:lpstr>Step 2: Replace the prediction head.</vt:lpstr>
      <vt:lpstr>Step 3: Train it on your data.</vt:lpstr>
      <vt:lpstr>Some notes on fine-tuning:</vt:lpstr>
      <vt:lpstr>Image Data Preprocessing</vt:lpstr>
      <vt:lpstr>CNN: I know this one, it’s a goose!</vt:lpstr>
      <vt:lpstr>CNN: I have no idea what this is.</vt:lpstr>
      <vt:lpstr>CNN: I’ve never seen anything like this in my life.</vt:lpstr>
      <vt:lpstr>CNN: I don’t see anything.</vt:lpstr>
      <vt:lpstr>CNN: I think this is a space shuttle.</vt:lpstr>
      <vt:lpstr>Solution: Augment your dataset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Matthew Engelhard, M.D., Ph.D.</dc:creator>
  <cp:lastModifiedBy>Matthew Engelhard, M.D., Ph.D.</cp:lastModifiedBy>
  <cp:revision>259</cp:revision>
  <cp:lastPrinted>2019-06-17T21:43:53Z</cp:lastPrinted>
  <dcterms:created xsi:type="dcterms:W3CDTF">2016-07-12T20:05:41Z</dcterms:created>
  <dcterms:modified xsi:type="dcterms:W3CDTF">2022-06-11T03:52:26Z</dcterms:modified>
</cp:coreProperties>
</file>